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 id="2147483673" r:id="rId5"/>
  </p:sldMasterIdLst>
  <p:notesMasterIdLst>
    <p:notesMasterId r:id="rId45"/>
  </p:notesMasterIdLst>
  <p:handoutMasterIdLst>
    <p:handoutMasterId r:id="rId46"/>
  </p:handoutMasterIdLst>
  <p:sldIdLst>
    <p:sldId id="417" r:id="rId6"/>
    <p:sldId id="486" r:id="rId7"/>
    <p:sldId id="488" r:id="rId8"/>
    <p:sldId id="489" r:id="rId9"/>
    <p:sldId id="576" r:id="rId10"/>
    <p:sldId id="437" r:id="rId11"/>
    <p:sldId id="427" r:id="rId12"/>
    <p:sldId id="591" r:id="rId13"/>
    <p:sldId id="592" r:id="rId14"/>
    <p:sldId id="492" r:id="rId15"/>
    <p:sldId id="530" r:id="rId16"/>
    <p:sldId id="531" r:id="rId17"/>
    <p:sldId id="534" r:id="rId18"/>
    <p:sldId id="440" r:id="rId19"/>
    <p:sldId id="441" r:id="rId20"/>
    <p:sldId id="473" r:id="rId21"/>
    <p:sldId id="422" r:id="rId22"/>
    <p:sldId id="443" r:id="rId23"/>
    <p:sldId id="567" r:id="rId24"/>
    <p:sldId id="583" r:id="rId25"/>
    <p:sldId id="566" r:id="rId26"/>
    <p:sldId id="593" r:id="rId27"/>
    <p:sldId id="599" r:id="rId28"/>
    <p:sldId id="552" r:id="rId29"/>
    <p:sldId id="600" r:id="rId30"/>
    <p:sldId id="594" r:id="rId31"/>
    <p:sldId id="601" r:id="rId32"/>
    <p:sldId id="595" r:id="rId33"/>
    <p:sldId id="602" r:id="rId34"/>
    <p:sldId id="596" r:id="rId35"/>
    <p:sldId id="597" r:id="rId36"/>
    <p:sldId id="603" r:id="rId37"/>
    <p:sldId id="598" r:id="rId38"/>
    <p:sldId id="604" r:id="rId39"/>
    <p:sldId id="579" r:id="rId40"/>
    <p:sldId id="279" r:id="rId41"/>
    <p:sldId id="605" r:id="rId42"/>
    <p:sldId id="558" r:id="rId43"/>
    <p:sldId id="268"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52" autoAdjust="0"/>
    <p:restoredTop sz="92912" autoAdjust="0"/>
  </p:normalViewPr>
  <p:slideViewPr>
    <p:cSldViewPr snapToGrid="0">
      <p:cViewPr varScale="1">
        <p:scale>
          <a:sx n="65" d="100"/>
          <a:sy n="65" d="100"/>
        </p:scale>
        <p:origin x="78" y="9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0ABE553-B929-4900-9F2B-952CC9A5B617}" type="datetimeFigureOut">
              <a:rPr lang="en-US" smtClean="0"/>
              <a:t>8/20/2021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CA2D65-9FE5-4251-B8D4-5AACB590F746}" type="slidenum">
              <a:rPr lang="en-US" smtClean="0"/>
              <a:t>‹#›</a:t>
            </a:fld>
            <a:endParaRPr lang="en-US"/>
          </a:p>
        </p:txBody>
      </p:sp>
    </p:spTree>
    <p:extLst>
      <p:ext uri="{BB962C8B-B14F-4D97-AF65-F5344CB8AC3E}">
        <p14:creationId xmlns:p14="http://schemas.microsoft.com/office/powerpoint/2010/main" val="19812566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8E22CF-334C-47DE-8905-585D024CB4D9}" type="datetimeFigureOut">
              <a:rPr lang="en-US" smtClean="0"/>
              <a:t>8/20/2021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CE825F-3D1F-4965-8320-57D6CFE8B4CF}" type="slidenum">
              <a:rPr lang="en-US" smtClean="0"/>
              <a:t>‹#›</a:t>
            </a:fld>
            <a:endParaRPr lang="en-US"/>
          </a:p>
        </p:txBody>
      </p:sp>
    </p:spTree>
    <p:extLst>
      <p:ext uri="{BB962C8B-B14F-4D97-AF65-F5344CB8AC3E}">
        <p14:creationId xmlns:p14="http://schemas.microsoft.com/office/powerpoint/2010/main" val="3944827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BA4B1EA-5FE3-4025-A451-5F7CFC4E2EF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435" name="Rectangle 2"/>
          <p:cNvSpPr>
            <a:spLocks noGrp="1" noRot="1" noChangeAspect="1" noChangeArrowheads="1" noTextEdit="1"/>
          </p:cNvSpPr>
          <p:nvPr>
            <p:ph type="sldImg"/>
          </p:nvPr>
        </p:nvSpPr>
        <p:spPr>
          <a:xfrm>
            <a:off x="382588" y="685800"/>
            <a:ext cx="6094412" cy="3429000"/>
          </a:xfrm>
          <a:solidFill>
            <a:srgbClr val="FFFFFF"/>
          </a:solidFill>
          <a:ln/>
        </p:spPr>
      </p:sp>
      <p:sp>
        <p:nvSpPr>
          <p:cNvPr id="18436" name="Rectangle 3"/>
          <p:cNvSpPr>
            <a:spLocks noGrp="1" noChangeArrowheads="1"/>
          </p:cNvSpPr>
          <p:nvPr>
            <p:ph type="body" idx="1"/>
          </p:nvPr>
        </p:nvSpPr>
        <p:spPr>
          <a:xfrm>
            <a:off x="228600" y="4191000"/>
            <a:ext cx="6400800" cy="4495800"/>
          </a:xfrm>
          <a:solidFill>
            <a:srgbClr val="FFFFFF"/>
          </a:solidFill>
          <a:ln>
            <a:solidFill>
              <a:srgbClr val="000000"/>
            </a:solidFill>
          </a:ln>
        </p:spPr>
        <p:txBody>
          <a:bodyPr lIns="91436" tIns="45719" rIns="91436" bIns="45719"/>
          <a:lstStyle/>
          <a:p>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5D5560-314D-4503-9855-51CFA30AC5D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bulk of OCR’s investigatory work is complaint-driven.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FAEB2B6-58CD-496B-8AD9-5097B1E37AE3}"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For more information on OCR’s Complaint Resolution Process, please visit the OCR website at:  </a:t>
            </a:r>
          </a:p>
          <a:p>
            <a:endParaRPr lang="en-US" altLang="en-US">
              <a:latin typeface="Arial" panose="020B0604020202020204" pitchFamily="34" charset="0"/>
            </a:endParaRPr>
          </a:p>
          <a:p>
            <a:r>
              <a:rPr lang="en-US" altLang="en-US">
                <a:latin typeface="Arial" panose="020B0604020202020204" pitchFamily="34" charset="0"/>
              </a:rPr>
              <a:t>http://www.hhs.gov/ocr/civilrights/complaints/index.html (Civil Rights)</a:t>
            </a:r>
          </a:p>
          <a:p>
            <a:endParaRPr lang="en-US" altLang="en-US">
              <a:latin typeface="Arial" panose="020B0604020202020204" pitchFamily="34" charset="0"/>
            </a:endParaRPr>
          </a:p>
          <a:p>
            <a:r>
              <a:rPr lang="en-US" altLang="en-US">
                <a:latin typeface="Arial" panose="020B0604020202020204" pitchFamily="34" charset="0"/>
              </a:rPr>
              <a:t>http://www.hhs.gov/ocr/privacy/hipaa/complaints/index.html (HIPAA)</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A6E1088-08F1-4B37-90AD-9575AAB1D14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233519-F9D0-48E5-A5F9-D5BFBC7EC597}"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solidFill>
                  <a:schemeClr val="tx2"/>
                </a:solidFill>
                <a:latin typeface="Arial" panose="020B0604020202020204" pitchFamily="34" charset="0"/>
              </a:rPr>
              <a:t>45 CFR § 80.3</a:t>
            </a:r>
          </a:p>
          <a:p>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9FD2ECC-4FFE-45C0-A9CA-532D6167B58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Several regulations that OCR enforces contain specific provisions prohibiting retaliation: Title VI regulation, 45 CFR 80.7(e); Section 504 regulation, 45 CFR 84.61; Title IX regulation, 45 CFR 86.71; Age Discrimination Act regulation, 45 CFR 91.45; Title II regulation, 28 C.F.R. 35.134; Section 1557 regulation, 45 C.F.R. 92.302. Other regulations do not contain retaliation provisions, such as Hill-Burton. In such instances, allegations may be examined to determine whether there are grounds to investigate claims of retaliation.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4181BF-710F-491F-B3E8-B64508BDCC2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2150085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B4B9988-9FF1-41AE-ABCA-84C918120058}" type="slidenum">
              <a:rPr lang="en-US" smtClean="0"/>
              <a:t>24</a:t>
            </a:fld>
            <a:endParaRPr lang="en-US"/>
          </a:p>
        </p:txBody>
      </p:sp>
    </p:spTree>
    <p:extLst>
      <p:ext uri="{BB962C8B-B14F-4D97-AF65-F5344CB8AC3E}">
        <p14:creationId xmlns:p14="http://schemas.microsoft.com/office/powerpoint/2010/main" val="3101755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94181BF-710F-491F-B3E8-B64508BDCC25}"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0615905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B4B9988-9FF1-41AE-ABCA-84C918120058}" type="slidenum">
              <a:rPr lang="en-US" smtClean="0"/>
              <a:t>36</a:t>
            </a:fld>
            <a:endParaRPr lang="en-US"/>
          </a:p>
        </p:txBody>
      </p:sp>
    </p:spTree>
    <p:extLst>
      <p:ext uri="{BB962C8B-B14F-4D97-AF65-F5344CB8AC3E}">
        <p14:creationId xmlns:p14="http://schemas.microsoft.com/office/powerpoint/2010/main" val="1999594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defRPr>
            </a:lvl1pPr>
            <a:lvl2pPr marL="742950" indent="-285750">
              <a:defRPr sz="4400">
                <a:solidFill>
                  <a:schemeClr val="tx2"/>
                </a:solidFill>
                <a:latin typeface="Times New Roman" panose="02020603050405020304" pitchFamily="18" charset="0"/>
              </a:defRPr>
            </a:lvl2pPr>
            <a:lvl3pPr marL="1143000" indent="-228600">
              <a:defRPr sz="4400">
                <a:solidFill>
                  <a:schemeClr val="tx2"/>
                </a:solidFill>
                <a:latin typeface="Times New Roman" panose="02020603050405020304" pitchFamily="18" charset="0"/>
              </a:defRPr>
            </a:lvl3pPr>
            <a:lvl4pPr marL="1600200" indent="-228600">
              <a:defRPr sz="4400">
                <a:solidFill>
                  <a:schemeClr val="tx2"/>
                </a:solidFill>
                <a:latin typeface="Times New Roman" panose="02020603050405020304" pitchFamily="18" charset="0"/>
              </a:defRPr>
            </a:lvl4pPr>
            <a:lvl5pPr marL="2057400" indent="-228600">
              <a:defRPr sz="4400">
                <a:solidFill>
                  <a:schemeClr val="tx2"/>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08A3BA-754E-4EB5-B89F-5A4A2F54BE0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3555" name="Rectangle 2"/>
          <p:cNvSpPr>
            <a:spLocks noGrp="1" noChangeArrowheads="1"/>
          </p:cNvSpPr>
          <p:nvPr>
            <p:ph type="body" idx="1"/>
          </p:nvPr>
        </p:nvSpPr>
        <p:spPr>
          <a:xfrm>
            <a:off x="914400" y="4370388"/>
            <a:ext cx="5029200" cy="4140200"/>
          </a:xfrm>
          <a:solidFill>
            <a:srgbClr val="FFFFFF"/>
          </a:solidFill>
          <a:ln>
            <a:solidFill>
              <a:srgbClr val="000000"/>
            </a:solidFill>
          </a:ln>
        </p:spPr>
        <p:txBody>
          <a:bodyPr/>
          <a:lstStyle/>
          <a:p>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defRPr>
            </a:lvl1pPr>
            <a:lvl2pPr marL="742950" indent="-285750">
              <a:defRPr sz="4400">
                <a:solidFill>
                  <a:schemeClr val="tx2"/>
                </a:solidFill>
                <a:latin typeface="Times New Roman" panose="02020603050405020304" pitchFamily="18" charset="0"/>
              </a:defRPr>
            </a:lvl2pPr>
            <a:lvl3pPr marL="1143000" indent="-228600">
              <a:defRPr sz="4400">
                <a:solidFill>
                  <a:schemeClr val="tx2"/>
                </a:solidFill>
                <a:latin typeface="Times New Roman" panose="02020603050405020304" pitchFamily="18" charset="0"/>
              </a:defRPr>
            </a:lvl3pPr>
            <a:lvl4pPr marL="1600200" indent="-228600">
              <a:defRPr sz="4400">
                <a:solidFill>
                  <a:schemeClr val="tx2"/>
                </a:solidFill>
                <a:latin typeface="Times New Roman" panose="02020603050405020304" pitchFamily="18" charset="0"/>
              </a:defRPr>
            </a:lvl4pPr>
            <a:lvl5pPr marL="2057400" indent="-228600">
              <a:defRPr sz="4400">
                <a:solidFill>
                  <a:schemeClr val="tx2"/>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8E103A9-E46C-4234-86A9-31C42BD28B7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651" name="Rectangle 2"/>
          <p:cNvSpPr>
            <a:spLocks noGrp="1" noChangeArrowheads="1"/>
          </p:cNvSpPr>
          <p:nvPr>
            <p:ph type="body" idx="1"/>
          </p:nvPr>
        </p:nvSpPr>
        <p:spPr>
          <a:xfrm>
            <a:off x="914400" y="4370388"/>
            <a:ext cx="5029200" cy="4140200"/>
          </a:xfrm>
          <a:solidFill>
            <a:srgbClr val="FFFFFF"/>
          </a:solidFill>
          <a:ln>
            <a:solidFill>
              <a:srgbClr val="000000"/>
            </a:solidFill>
          </a:ln>
        </p:spPr>
        <p:txBody>
          <a:bodyPr/>
          <a:lstStyle/>
          <a:p>
            <a:r>
              <a:rPr lang="en-US" altLang="en-US">
                <a:latin typeface="Arial" panose="020B0604020202020204" pitchFamily="34" charset="0"/>
              </a:rPr>
              <a:t>For more information on OCR’s enforcement activities and results, please visit our website:  http://www.hhs.gov/ocr/civilrights/activities/index.html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defRPr>
            </a:lvl1pPr>
            <a:lvl2pPr marL="742950" indent="-285750">
              <a:defRPr sz="4400">
                <a:solidFill>
                  <a:schemeClr val="tx2"/>
                </a:solidFill>
                <a:latin typeface="Times New Roman" panose="02020603050405020304" pitchFamily="18" charset="0"/>
              </a:defRPr>
            </a:lvl2pPr>
            <a:lvl3pPr marL="1143000" indent="-228600">
              <a:defRPr sz="4400">
                <a:solidFill>
                  <a:schemeClr val="tx2"/>
                </a:solidFill>
                <a:latin typeface="Times New Roman" panose="02020603050405020304" pitchFamily="18" charset="0"/>
              </a:defRPr>
            </a:lvl3pPr>
            <a:lvl4pPr marL="1600200" indent="-228600">
              <a:defRPr sz="4400">
                <a:solidFill>
                  <a:schemeClr val="tx2"/>
                </a:solidFill>
                <a:latin typeface="Times New Roman" panose="02020603050405020304" pitchFamily="18" charset="0"/>
              </a:defRPr>
            </a:lvl4pPr>
            <a:lvl5pPr marL="2057400" indent="-228600">
              <a:defRPr sz="4400">
                <a:solidFill>
                  <a:schemeClr val="tx2"/>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69C552E-F5EE-4B99-9B03-C64310F3BA63}" type="slidenum">
              <a:rPr kumimoji="0" lang="zh-CN" altLang="en-US" sz="1200" b="0" i="0" u="none" strike="noStrike" kern="1200" cap="none" spc="0" normalizeH="0" baseline="0" noProof="0" smtClean="0">
                <a:ln>
                  <a:noFill/>
                </a:ln>
                <a:solidFill>
                  <a:srgbClr val="000000"/>
                </a:solidFill>
                <a:effectLst/>
                <a:uLnTx/>
                <a:uFillTx/>
                <a:latin typeface="Arial" panose="020B0604020202020204" pitchFamily="34" charset="0"/>
                <a:ea typeface="宋体" panose="02010600030101010101" pitchFamily="2"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zh-CN" sz="12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laws and their implementing regulations are implicated in the majority of OCR’s complaint receipts and enforcement activities.  However, OCR enforces other nondiscrimination regulations and various nondiscrimination provisions of other laws.  Some of these other authorities will be briefly discussed later in this presentation.  </a:t>
            </a:r>
            <a:endParaRPr lang="en-US" altLang="en-US" b="1">
              <a:solidFill>
                <a:srgbClr val="FF0000"/>
              </a:solidFill>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2396D74-E9EF-4B83-9FD1-71D6A22ABE3B}"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OCR investigates complaints alleging a violation of the ADA's "integration mandate”.  This principle is central to the Supreme Court's </a:t>
            </a:r>
            <a:r>
              <a:rPr lang="en-US" altLang="en-US" i="1" dirty="0">
                <a:latin typeface="Arial" panose="020B0604020202020204" pitchFamily="34" charset="0"/>
              </a:rPr>
              <a:t>Olmstead</a:t>
            </a:r>
            <a:r>
              <a:rPr lang="en-US" altLang="en-US" dirty="0">
                <a:latin typeface="Arial" panose="020B0604020202020204" pitchFamily="34" charset="0"/>
              </a:rPr>
              <a:t> decision. OCR's investigations of Olmstead complaints have had a significant impact in facilitating the community integration of individuals with disabilities. As a result of OCR's efforts, many individuals have transitioned from an institution to the community, and many individuals have avoided unnecessary institutionalization.  </a:t>
            </a:r>
            <a:r>
              <a:rPr lang="en-US" altLang="en-US" dirty="0">
                <a:latin typeface="Arial" panose="020B0604020202020204" pitchFamily="34" charset="0"/>
                <a:cs typeface="Arial" panose="020B0604020202020204" pitchFamily="34" charset="0"/>
              </a:rPr>
              <a:t>For more information on this important decision and how it applies to OCR’s ADA enforcement activities, please visit the Olmstead section of OCR’s website:  </a:t>
            </a:r>
            <a:r>
              <a:rPr lang="en-US" altLang="en-US" u="sng" dirty="0">
                <a:latin typeface="Arial" panose="020B0604020202020204" pitchFamily="34" charset="0"/>
                <a:cs typeface="Arial" panose="020B0604020202020204" pitchFamily="34" charset="0"/>
              </a:rPr>
              <a:t>http://www.hhs.gov/ocr/civilrights/understanding/disability/serviceolmstead/index.html</a:t>
            </a:r>
          </a:p>
          <a:p>
            <a:endParaRPr lang="en-US" altLang="en-US" dirty="0">
              <a:latin typeface="Arial" panose="020B0604020202020204" pitchFamily="34" charset="0"/>
            </a:endParaRPr>
          </a:p>
          <a:p>
            <a:r>
              <a:rPr lang="en-US" altLang="en-US" u="sng" dirty="0">
                <a:latin typeface="Arial" panose="020B0604020202020204" pitchFamily="34" charset="0"/>
              </a:rPr>
              <a:t>Olmstead v LC</a:t>
            </a:r>
            <a:r>
              <a:rPr lang="en-US" altLang="en-US" dirty="0">
                <a:latin typeface="Arial" panose="020B0604020202020204" pitchFamily="34" charset="0"/>
              </a:rPr>
              <a:t>, 527 U.S. 581 (1999)</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05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CA64310-73F3-4DCB-B7DF-01EE9DEAA88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Arial" panose="020B0604020202020204" pitchFamily="34" charset="0"/>
              </a:rPr>
              <a:t>For more information on this important topic, please visit the Health Disparities section of OCR’s website:</a:t>
            </a:r>
          </a:p>
          <a:p>
            <a:r>
              <a:rPr lang="en-US" altLang="en-US" u="sng" dirty="0">
                <a:solidFill>
                  <a:schemeClr val="accent2"/>
                </a:solidFill>
                <a:latin typeface="Arial" panose="020B0604020202020204" pitchFamily="34" charset="0"/>
                <a:cs typeface="Arial" panose="020B0604020202020204" pitchFamily="34" charset="0"/>
              </a:rPr>
              <a:t>http://www.hhs.gov/ocr/civilrights/resources/specialtopics/health_disparities/index.html </a:t>
            </a:r>
          </a:p>
          <a:p>
            <a:endParaRPr lang="en-US" altLang="en-US" dirty="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an effort to ensure nondiscrimination and increase the number of individuals who have access to quality healthcare services, OCR investigates entities that receive funding from HHS to ensure they comply with applicable Federal civil rights laws.</a:t>
            </a:r>
          </a:p>
        </p:txBody>
      </p:sp>
      <p:sp>
        <p:nvSpPr>
          <p:cNvPr id="4" name="Slide Number Placeholder 3"/>
          <p:cNvSpPr>
            <a:spLocks noGrp="1"/>
          </p:cNvSpPr>
          <p:nvPr>
            <p:ph type="sldNum" sz="quarter" idx="10"/>
          </p:nvPr>
        </p:nvSpPr>
        <p:spPr/>
        <p:txBody>
          <a:bodyPr/>
          <a:lstStyle/>
          <a:p>
            <a:pPr>
              <a:defRPr/>
            </a:pPr>
            <a:fld id="{F581FC82-8AFB-4032-9567-DDA408138CDE}" type="slidenum">
              <a:rPr lang="en-US" smtClean="0"/>
              <a:pPr>
                <a:defRPr/>
              </a:pPr>
              <a:t>8</a:t>
            </a:fld>
            <a:endParaRPr lang="en-US" dirty="0"/>
          </a:p>
        </p:txBody>
      </p:sp>
    </p:spTree>
    <p:extLst>
      <p:ext uri="{BB962C8B-B14F-4D97-AF65-F5344CB8AC3E}">
        <p14:creationId xmlns:p14="http://schemas.microsoft.com/office/powerpoint/2010/main" val="188267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defRPr>
            </a:lvl1pPr>
            <a:lvl2pPr marL="742950" indent="-285750">
              <a:defRPr sz="4400">
                <a:solidFill>
                  <a:schemeClr val="tx2"/>
                </a:solidFill>
                <a:latin typeface="Times New Roman" panose="02020603050405020304" pitchFamily="18" charset="0"/>
              </a:defRPr>
            </a:lvl2pPr>
            <a:lvl3pPr marL="1143000" indent="-228600">
              <a:defRPr sz="4400">
                <a:solidFill>
                  <a:schemeClr val="tx2"/>
                </a:solidFill>
                <a:latin typeface="Times New Roman" panose="02020603050405020304" pitchFamily="18" charset="0"/>
              </a:defRPr>
            </a:lvl3pPr>
            <a:lvl4pPr marL="1600200" indent="-228600">
              <a:defRPr sz="4400">
                <a:solidFill>
                  <a:schemeClr val="tx2"/>
                </a:solidFill>
                <a:latin typeface="Times New Roman" panose="02020603050405020304" pitchFamily="18" charset="0"/>
              </a:defRPr>
            </a:lvl4pPr>
            <a:lvl5pPr marL="2057400" indent="-228600">
              <a:defRPr sz="4400">
                <a:solidFill>
                  <a:schemeClr val="tx2"/>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7C6A2B-AC1A-4349-A052-23900BA46C6A}"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chemeClr val="tx2"/>
                </a:solidFill>
                <a:latin typeface="Times New Roman" panose="02020603050405020304" pitchFamily="18" charset="0"/>
              </a:defRPr>
            </a:lvl1pPr>
            <a:lvl2pPr marL="742950" indent="-285750">
              <a:defRPr sz="4400">
                <a:solidFill>
                  <a:schemeClr val="tx2"/>
                </a:solidFill>
                <a:latin typeface="Times New Roman" panose="02020603050405020304" pitchFamily="18" charset="0"/>
              </a:defRPr>
            </a:lvl2pPr>
            <a:lvl3pPr marL="1143000" indent="-228600">
              <a:defRPr sz="4400">
                <a:solidFill>
                  <a:schemeClr val="tx2"/>
                </a:solidFill>
                <a:latin typeface="Times New Roman" panose="02020603050405020304" pitchFamily="18" charset="0"/>
              </a:defRPr>
            </a:lvl3pPr>
            <a:lvl4pPr marL="1600200" indent="-228600">
              <a:defRPr sz="4400">
                <a:solidFill>
                  <a:schemeClr val="tx2"/>
                </a:solidFill>
                <a:latin typeface="Times New Roman" panose="02020603050405020304" pitchFamily="18" charset="0"/>
              </a:defRPr>
            </a:lvl4pPr>
            <a:lvl5pPr marL="2057400" indent="-228600">
              <a:defRPr sz="4400">
                <a:solidFill>
                  <a:schemeClr val="tx2"/>
                </a:solidFill>
                <a:latin typeface="Times New Roman" panose="02020603050405020304" pitchFamily="18" charset="0"/>
              </a:defRPr>
            </a:lvl5pPr>
            <a:lvl6pPr marL="2514600" indent="-228600" eaLnBrk="0" fontAlgn="base" hangingPunct="0">
              <a:spcBef>
                <a:spcPct val="0"/>
              </a:spcBef>
              <a:spcAft>
                <a:spcPct val="0"/>
              </a:spcAft>
              <a:defRPr sz="4400">
                <a:solidFill>
                  <a:schemeClr val="tx2"/>
                </a:solidFill>
                <a:latin typeface="Times New Roman" panose="02020603050405020304" pitchFamily="18" charset="0"/>
              </a:defRPr>
            </a:lvl6pPr>
            <a:lvl7pPr marL="2971800" indent="-228600" eaLnBrk="0" fontAlgn="base" hangingPunct="0">
              <a:spcBef>
                <a:spcPct val="0"/>
              </a:spcBef>
              <a:spcAft>
                <a:spcPct val="0"/>
              </a:spcAft>
              <a:defRPr sz="4400">
                <a:solidFill>
                  <a:schemeClr val="tx2"/>
                </a:solidFill>
                <a:latin typeface="Times New Roman" panose="02020603050405020304" pitchFamily="18" charset="0"/>
              </a:defRPr>
            </a:lvl7pPr>
            <a:lvl8pPr marL="3429000" indent="-228600" eaLnBrk="0" fontAlgn="base" hangingPunct="0">
              <a:spcBef>
                <a:spcPct val="0"/>
              </a:spcBef>
              <a:spcAft>
                <a:spcPct val="0"/>
              </a:spcAft>
              <a:defRPr sz="4400">
                <a:solidFill>
                  <a:schemeClr val="tx2"/>
                </a:solidFill>
                <a:latin typeface="Times New Roman" panose="02020603050405020304" pitchFamily="18" charset="0"/>
              </a:defRPr>
            </a:lvl8pPr>
            <a:lvl9pPr marL="3886200" indent="-228600" eaLnBrk="0" fontAlgn="base" hangingPunct="0">
              <a:spcBef>
                <a:spcPct val="0"/>
              </a:spcBef>
              <a:spcAft>
                <a:spcPct val="0"/>
              </a:spcAft>
              <a:defRPr sz="4400">
                <a:solidFill>
                  <a:schemeClr val="tx2"/>
                </a:solidFill>
                <a:latin typeface="Times New Roman" panose="02020603050405020304" pitchFamily="18"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128B4F8-F8BF-404E-B642-63F9A9C65174}"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Google Shape;168;p47" descr="hhs_hq-9ba13e72dbfd55539dcc61a75367c69e62fe14d0.jpg"/>
          <p:cNvPicPr preferRelativeResize="0">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8301568" y="0"/>
            <a:ext cx="3890433" cy="6858000"/>
          </a:xfrm>
          <a:prstGeom prst="rect">
            <a:avLst/>
          </a:prstGeom>
          <a:solidFill>
            <a:srgbClr val="F8FBFC"/>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Google Shape;169;p47">
            <a:extLst>
              <a:ext uri="{FF2B5EF4-FFF2-40B4-BE49-F238E27FC236}">
                <a16:creationId xmlns:a16="http://schemas.microsoft.com/office/drawing/2014/main" id="{D673A796-42E9-4A66-89FE-C3C9F4E53A71}"/>
              </a:ext>
              <a:ext uri="{C183D7F6-B498-43B3-948B-1728B52AA6E4}">
                <adec:decorative xmlns="" xmlns:adec="http://schemas.microsoft.com/office/drawing/2017/decorative" val="1"/>
              </a:ext>
            </a:extLst>
          </p:cNvPr>
          <p:cNvSpPr/>
          <p:nvPr/>
        </p:nvSpPr>
        <p:spPr>
          <a:xfrm>
            <a:off x="8308975" y="0"/>
            <a:ext cx="3894667" cy="6858000"/>
          </a:xfrm>
          <a:prstGeom prst="rect">
            <a:avLst/>
          </a:prstGeom>
          <a:solidFill>
            <a:srgbClr val="000099">
              <a:alpha val="44000"/>
            </a:srgbClr>
          </a:solidFill>
          <a:ln>
            <a:noFill/>
          </a:ln>
        </p:spPr>
        <p:txBody>
          <a:bodyPr spcFirstLastPara="1" lIns="68569" tIns="34275" rIns="68569" bIns="34275" anchor="ctr"/>
          <a:lstStyle/>
          <a:p>
            <a:pPr algn="ctr" eaLnBrk="1" hangingPunct="1">
              <a:spcBef>
                <a:spcPts val="0"/>
              </a:spcBef>
              <a:spcAft>
                <a:spcPts val="0"/>
              </a:spcAft>
              <a:defRPr/>
            </a:pPr>
            <a:endParaRPr sz="1350">
              <a:solidFill>
                <a:schemeClr val="lt1"/>
              </a:solidFill>
              <a:latin typeface="Palatino"/>
              <a:ea typeface="Palatino"/>
              <a:cs typeface="Palatino"/>
              <a:sym typeface="Palatino"/>
            </a:endParaRPr>
          </a:p>
        </p:txBody>
      </p:sp>
      <p:pic>
        <p:nvPicPr>
          <p:cNvPr id="6"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22218" y="5929314"/>
            <a:ext cx="366818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2C810F1F-CFED-426F-8B85-78C5EF122C18}"/>
              </a:ext>
              <a:ext uri="{C183D7F6-B498-43B3-948B-1728B52AA6E4}">
                <adec:decorative xmlns="" xmlns:adec="http://schemas.microsoft.com/office/drawing/2017/decorative" val="1"/>
              </a:ext>
            </a:extLst>
          </p:cNvPr>
          <p:cNvSpPr>
            <a:spLocks noGrp="1"/>
          </p:cNvSpPr>
          <p:nvPr>
            <p:ph type="ctrTitle"/>
          </p:nvPr>
        </p:nvSpPr>
        <p:spPr>
          <a:xfrm>
            <a:off x="469900" y="1238250"/>
            <a:ext cx="7594600" cy="2387600"/>
          </a:xfrm>
          <a:prstGeom prst="rect">
            <a:avLst/>
          </a:prstGeom>
        </p:spPr>
        <p:txBody>
          <a:bodyPr anchor="b"/>
          <a:lstStyle>
            <a:lvl1pPr algn="l">
              <a:lnSpc>
                <a:spcPct val="100000"/>
              </a:lnSpc>
              <a:defRPr sz="4500">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F80BC02-02B2-489E-9827-01FDAFD4360C}"/>
              </a:ext>
              <a:ext uri="{C183D7F6-B498-43B3-948B-1728B52AA6E4}">
                <adec:decorative xmlns="" xmlns:adec="http://schemas.microsoft.com/office/drawing/2017/decorative" val="1"/>
              </a:ext>
            </a:extLst>
          </p:cNvPr>
          <p:cNvSpPr>
            <a:spLocks noGrp="1"/>
          </p:cNvSpPr>
          <p:nvPr>
            <p:ph type="subTitle" idx="1"/>
          </p:nvPr>
        </p:nvSpPr>
        <p:spPr>
          <a:xfrm>
            <a:off x="469900" y="3638550"/>
            <a:ext cx="7594600" cy="1655762"/>
          </a:xfrm>
          <a:prstGeom prst="rect">
            <a:avLst/>
          </a:prstGeom>
        </p:spPr>
        <p:txBody>
          <a:bodyPr/>
          <a:lstStyle>
            <a:lvl1pPr marL="0" indent="0" algn="l">
              <a:lnSpc>
                <a:spcPct val="100000"/>
              </a:lnSpc>
              <a:buNone/>
              <a:defRPr sz="1800">
                <a:solidFill>
                  <a:schemeClr val="tx1"/>
                </a:solidFill>
                <a:latin typeface="Franklin Gothic Book" panose="020B05030201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945245739"/>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4DF14A6-3F1D-4D7E-894E-AE42F6590F48}"/>
              </a:ext>
              <a:ext uri="{C183D7F6-B498-43B3-948B-1728B52AA6E4}">
                <adec:decorative xmlns="" xmlns:adec="http://schemas.microsoft.com/office/drawing/2017/decorative" val="1"/>
              </a:ext>
            </a:extLst>
          </p:cNvPr>
          <p:cNvSpPr/>
          <p:nvPr/>
        </p:nvSpPr>
        <p:spPr>
          <a:xfrm>
            <a:off x="0" y="6088064"/>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6" name="Picture 6">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91472979-BE14-4493-9A1D-DCC66AE4D1A1}"/>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1B5FF67D-182A-4966-93AB-EC116D0E9E73}"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2" name="Title 1">
            <a:extLst>
              <a:ext uri="{FF2B5EF4-FFF2-40B4-BE49-F238E27FC236}">
                <a16:creationId xmlns:a16="http://schemas.microsoft.com/office/drawing/2014/main" id="{39B2155F-6375-4D52-A308-CEF99B97EAF7}"/>
              </a:ext>
              <a:ext uri="{C183D7F6-B498-43B3-948B-1728B52AA6E4}">
                <adec:decorative xmlns="" xmlns:adec="http://schemas.microsoft.com/office/drawing/2017/decorative" val="1"/>
              </a:ext>
            </a:extLst>
          </p:cNvPr>
          <p:cNvSpPr>
            <a:spLocks noGrp="1"/>
          </p:cNvSpPr>
          <p:nvPr>
            <p:ph type="title"/>
          </p:nvPr>
        </p:nvSpPr>
        <p:spPr>
          <a:xfrm>
            <a:off x="839788" y="457200"/>
            <a:ext cx="3932237" cy="1600200"/>
          </a:xfrm>
          <a:prstGeom prst="rect">
            <a:avLst/>
          </a:prstGeom>
        </p:spPr>
        <p:txBody>
          <a:bodyPr anchor="b"/>
          <a:lstStyle>
            <a:lvl1pPr>
              <a:lnSpc>
                <a:spcPct val="100000"/>
              </a:lnSpc>
              <a:defRPr sz="2400">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832CB14-37A6-4649-8011-73E441E787A7}"/>
              </a:ext>
              <a:ext uri="{C183D7F6-B498-43B3-948B-1728B52AA6E4}">
                <adec:decorative xmlns="" xmlns:adec="http://schemas.microsoft.com/office/drawing/2017/decorative" val="1"/>
              </a:ext>
            </a:extLst>
          </p:cNvPr>
          <p:cNvSpPr>
            <a:spLocks noGrp="1"/>
          </p:cNvSpPr>
          <p:nvPr>
            <p:ph type="pic" idx="1"/>
          </p:nvPr>
        </p:nvSpPr>
        <p:spPr>
          <a:xfrm>
            <a:off x="5183188" y="987426"/>
            <a:ext cx="6172200" cy="4713288"/>
          </a:xfrm>
          <a:prstGeom prst="rect">
            <a:avLst/>
          </a:prstGeom>
        </p:spPr>
        <p:txBody>
          <a:bodyPr rtlCol="0">
            <a:normAutofit/>
          </a:bodyPr>
          <a:lstStyle>
            <a:lvl1pPr marL="0" indent="0">
              <a:lnSpc>
                <a:spcPct val="100000"/>
              </a:lnSpc>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a:extLst>
              <a:ext uri="{FF2B5EF4-FFF2-40B4-BE49-F238E27FC236}">
                <a16:creationId xmlns:a16="http://schemas.microsoft.com/office/drawing/2014/main" id="{8FFFA5CF-A347-4E04-A436-D9E1D8A065B7}"/>
              </a:ext>
              <a:ext uri="{C183D7F6-B498-43B3-948B-1728B52AA6E4}">
                <adec:decorative xmlns="" xmlns:adec="http://schemas.microsoft.com/office/drawing/2017/decorative" val="1"/>
              </a:ext>
            </a:extLst>
          </p:cNvPr>
          <p:cNvSpPr>
            <a:spLocks noGrp="1"/>
          </p:cNvSpPr>
          <p:nvPr>
            <p:ph type="body" sz="half" idx="2"/>
          </p:nvPr>
        </p:nvSpPr>
        <p:spPr>
          <a:xfrm>
            <a:off x="839788" y="2057402"/>
            <a:ext cx="3932237" cy="3686191"/>
          </a:xfrm>
          <a:prstGeom prst="rect">
            <a:avLst/>
          </a:prstGeom>
        </p:spPr>
        <p:txBody>
          <a:bodyPr/>
          <a:lstStyle>
            <a:lvl1pPr marL="0" indent="0">
              <a:lnSpc>
                <a:spcPct val="100000"/>
              </a:lnSpc>
              <a:buNone/>
              <a:defRPr sz="1200">
                <a:latin typeface="Franklin Gothic Book" panose="020B05030201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3741884662"/>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0984FF-FE2D-4390-A6A2-2AF7BFC25BCD}"/>
              </a:ext>
              <a:ext uri="{C183D7F6-B498-43B3-948B-1728B52AA6E4}">
                <adec:decorative xmlns="" xmlns:adec="http://schemas.microsoft.com/office/drawing/2017/decorative" val="1"/>
              </a:ext>
            </a:extLst>
          </p:cNvPr>
          <p:cNvSpPr/>
          <p:nvPr/>
        </p:nvSpPr>
        <p:spPr>
          <a:xfrm>
            <a:off x="1" y="1274763"/>
            <a:ext cx="2908300" cy="8255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a:p>
        </p:txBody>
      </p:sp>
      <p:sp>
        <p:nvSpPr>
          <p:cNvPr id="5" name="Rectangle 4">
            <a:extLst>
              <a:ext uri="{FF2B5EF4-FFF2-40B4-BE49-F238E27FC236}">
                <a16:creationId xmlns:a16="http://schemas.microsoft.com/office/drawing/2014/main" id="{EBDAA2BA-6802-432A-9A3F-87F3FD19025B}"/>
              </a:ext>
              <a:ext uri="{C183D7F6-B498-43B3-948B-1728B52AA6E4}">
                <adec:decorative xmlns="" xmlns:adec="http://schemas.microsoft.com/office/drawing/2017/decorative" val="1"/>
              </a:ext>
            </a:extLst>
          </p:cNvPr>
          <p:cNvSpPr/>
          <p:nvPr/>
        </p:nvSpPr>
        <p:spPr>
          <a:xfrm>
            <a:off x="0" y="6088064"/>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6" name="Picture 7">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C1360C2A-00D5-4292-93C1-6AF95F2167E0}"/>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A061B8EC-193B-4C76-B148-65122CA895B7}"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3" name="Vertical Text Placeholder 2">
            <a:extLst>
              <a:ext uri="{FF2B5EF4-FFF2-40B4-BE49-F238E27FC236}">
                <a16:creationId xmlns:a16="http://schemas.microsoft.com/office/drawing/2014/main" id="{5B631908-0914-40C6-B687-B2AB28365820}"/>
              </a:ext>
              <a:ext uri="{C183D7F6-B498-43B3-948B-1728B52AA6E4}">
                <adec:decorative xmlns="" xmlns:adec="http://schemas.microsoft.com/office/drawing/2017/decorative" val="1"/>
              </a:ext>
            </a:extLst>
          </p:cNvPr>
          <p:cNvSpPr>
            <a:spLocks noGrp="1"/>
          </p:cNvSpPr>
          <p:nvPr>
            <p:ph type="body" orient="vert" idx="1"/>
          </p:nvPr>
        </p:nvSpPr>
        <p:spPr>
          <a:xfrm>
            <a:off x="838200" y="1825625"/>
            <a:ext cx="10515600" cy="3884612"/>
          </a:xfrm>
          <a:prstGeom prst="rect">
            <a:avLst/>
          </a:prstGeom>
        </p:spPr>
        <p:txBody>
          <a:bodyPr vert="eaVert"/>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
            <a:extLst>
              <a:ext uri="{FF2B5EF4-FFF2-40B4-BE49-F238E27FC236}">
                <a16:creationId xmlns:a16="http://schemas.microsoft.com/office/drawing/2014/main" id="{121CAD40-1D4D-4EF5-A66D-84EF0C83D8B0}"/>
              </a:ext>
              <a:ext uri="{C183D7F6-B498-43B3-948B-1728B52AA6E4}">
                <adec:decorative xmlns="" xmlns:adec="http://schemas.microsoft.com/office/drawing/2017/decorative" val="1"/>
              </a:ext>
            </a:extLst>
          </p:cNvPr>
          <p:cNvSpPr>
            <a:spLocks noGrp="1"/>
          </p:cNvSpPr>
          <p:nvPr>
            <p:ph type="title"/>
          </p:nvPr>
        </p:nvSpPr>
        <p:spPr>
          <a:xfrm>
            <a:off x="262890" y="365125"/>
            <a:ext cx="10515600"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318420785"/>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B14DDB-45D8-4BEF-95CA-5A210755960B}"/>
              </a:ext>
              <a:ext uri="{C183D7F6-B498-43B3-948B-1728B52AA6E4}">
                <adec:decorative xmlns="" xmlns:adec="http://schemas.microsoft.com/office/drawing/2017/decorative" val="1"/>
              </a:ext>
            </a:extLst>
          </p:cNvPr>
          <p:cNvSpPr/>
          <p:nvPr/>
        </p:nvSpPr>
        <p:spPr>
          <a:xfrm>
            <a:off x="0" y="6088064"/>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5" name="Picture 6">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0DECF2A9-FB09-4AC9-AAF8-FAF5F88CFD2C}"/>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251B4239-EBA3-4B4D-900D-4E0FB22A0C41}"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2" name="Vertical Title 1">
            <a:extLst>
              <a:ext uri="{FF2B5EF4-FFF2-40B4-BE49-F238E27FC236}">
                <a16:creationId xmlns:a16="http://schemas.microsoft.com/office/drawing/2014/main" id="{71E6E9CF-9DB0-4B0B-AC12-AD0D7BE0D282}"/>
              </a:ext>
            </a:extLst>
          </p:cNvPr>
          <p:cNvSpPr>
            <a:spLocks noGrp="1"/>
          </p:cNvSpPr>
          <p:nvPr>
            <p:ph type="title" orient="vert"/>
          </p:nvPr>
        </p:nvSpPr>
        <p:spPr>
          <a:xfrm>
            <a:off x="8724901" y="365125"/>
            <a:ext cx="2628900" cy="5345112"/>
          </a:xfrm>
          <a:prstGeom prst="rect">
            <a:avLst/>
          </a:prstGeom>
        </p:spPr>
        <p:txBody>
          <a:bodyPr vert="eaVert"/>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0721C69-3105-4EFF-9A3D-D60F09B8A4C6}"/>
              </a:ext>
              <a:ext uri="{C183D7F6-B498-43B3-948B-1728B52AA6E4}">
                <adec:decorative xmlns="" xmlns:adec="http://schemas.microsoft.com/office/drawing/2017/decorative" val="1"/>
              </a:ext>
            </a:extLst>
          </p:cNvPr>
          <p:cNvSpPr>
            <a:spLocks noGrp="1"/>
          </p:cNvSpPr>
          <p:nvPr>
            <p:ph type="body" orient="vert" idx="1"/>
          </p:nvPr>
        </p:nvSpPr>
        <p:spPr>
          <a:xfrm>
            <a:off x="838201" y="365125"/>
            <a:ext cx="7734300" cy="5345112"/>
          </a:xfrm>
          <a:prstGeom prst="rect">
            <a:avLst/>
          </a:prstGeom>
        </p:spPr>
        <p:txBody>
          <a:bodyPr vert="eaVert"/>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9151637"/>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a:extLst>
              <a:ext uri="{C183D7F6-B498-43B3-948B-1728B52AA6E4}">
                <adec:decorative xmlns="" xmlns:adec="http://schemas.microsoft.com/office/drawing/2017/decorative" val="1"/>
              </a:ext>
            </a:extLst>
          </p:cNvPr>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CCB563AA-F8B8-4E00-9874-E2255C018D8B}" type="datetimeFigureOut">
              <a:rPr lang="en-US"/>
              <a:pPr>
                <a:defRPr/>
              </a:pPr>
              <a:t>8/20/2021</a:t>
            </a:fld>
            <a:endParaRPr lang="en-US"/>
          </a:p>
        </p:txBody>
      </p:sp>
      <p:sp>
        <p:nvSpPr>
          <p:cNvPr id="5"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4A1EC056-92C6-48AF-A273-E23BE0A6C073}" type="slidenum">
              <a:rPr lang="en-US"/>
              <a:pPr>
                <a:defRPr/>
              </a:pPr>
              <a:t>‹#›</a:t>
            </a:fld>
            <a:endParaRPr lang="en-US"/>
          </a:p>
        </p:txBody>
      </p:sp>
    </p:spTree>
    <p:extLst>
      <p:ext uri="{BB962C8B-B14F-4D97-AF65-F5344CB8AC3E}">
        <p14:creationId xmlns:p14="http://schemas.microsoft.com/office/powerpoint/2010/main" val="2056267283"/>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a:extLst>
              <a:ext uri="{C183D7F6-B498-43B3-948B-1728B52AA6E4}">
                <adec:decorative xmlns="" xmlns:adec="http://schemas.microsoft.com/office/drawing/2017/decorative" val="1"/>
              </a:ext>
            </a:extLst>
          </p:cNvPr>
          <p:cNvSpPr>
            <a:spLocks noGrp="1"/>
          </p:cNvSpPr>
          <p:nvPr>
            <p:ph idx="1"/>
          </p:nvPr>
        </p:nvSpPr>
        <p:spPr>
          <a:xfrm>
            <a:off x="647700" y="1634491"/>
            <a:ext cx="10972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B12DDCCD-3FE6-476B-B0F5-3B3AE9453103}" type="datetimeFigureOut">
              <a:rPr lang="en-US"/>
              <a:pPr>
                <a:defRPr/>
              </a:pPr>
              <a:t>8/20/2021</a:t>
            </a:fld>
            <a:endParaRPr lang="en-US"/>
          </a:p>
        </p:txBody>
      </p:sp>
      <p:sp>
        <p:nvSpPr>
          <p:cNvPr id="5"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AA842228-0AD0-43E8-850E-B43C845EC8E0}" type="slidenum">
              <a:rPr lang="en-US"/>
              <a:pPr>
                <a:defRPr/>
              </a:pPr>
              <a:t>‹#›</a:t>
            </a:fld>
            <a:endParaRPr lang="en-US"/>
          </a:p>
        </p:txBody>
      </p:sp>
    </p:spTree>
    <p:extLst>
      <p:ext uri="{BB962C8B-B14F-4D97-AF65-F5344CB8AC3E}">
        <p14:creationId xmlns:p14="http://schemas.microsoft.com/office/powerpoint/2010/main" val="3051144315"/>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a:extLst>
              <a:ext uri="{C183D7F6-B498-43B3-948B-1728B52AA6E4}">
                <adec:decorative xmlns="" xmlns:adec="http://schemas.microsoft.com/office/drawing/2017/decorative" val="1"/>
              </a:ext>
            </a:extLst>
          </p:cNvPr>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AC47D682-EFD8-4183-9BD9-D23502496EDF}" type="datetimeFigureOut">
              <a:rPr lang="en-US"/>
              <a:pPr>
                <a:defRPr/>
              </a:pPr>
              <a:t>8/20/2021</a:t>
            </a:fld>
            <a:endParaRPr lang="en-US"/>
          </a:p>
        </p:txBody>
      </p:sp>
      <p:sp>
        <p:nvSpPr>
          <p:cNvPr id="5"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81CFD3F3-E116-4A65-882C-8E9ECF398E7A}" type="slidenum">
              <a:rPr lang="en-US"/>
              <a:pPr>
                <a:defRPr/>
              </a:pPr>
              <a:t>‹#›</a:t>
            </a:fld>
            <a:endParaRPr lang="en-US"/>
          </a:p>
        </p:txBody>
      </p:sp>
    </p:spTree>
    <p:extLst>
      <p:ext uri="{BB962C8B-B14F-4D97-AF65-F5344CB8AC3E}">
        <p14:creationId xmlns:p14="http://schemas.microsoft.com/office/powerpoint/2010/main" val="3152465990"/>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a:extLst>
              <a:ext uri="{C183D7F6-B498-43B3-948B-1728B52AA6E4}">
                <adec:decorative xmlns="" xmlns:adec="http://schemas.microsoft.com/office/drawing/2017/decorative" val="1"/>
              </a:ext>
            </a:extLst>
          </p:cNvPr>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C183D7F6-B498-43B3-948B-1728B52AA6E4}">
                <adec:decorative xmlns="" xmlns:adec="http://schemas.microsoft.com/office/drawing/2017/decorative" val="1"/>
              </a:ext>
            </a:extLst>
          </p:cNvPr>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58380822-3FAA-49B8-BA1C-D91B229224F4}" type="datetimeFigureOut">
              <a:rPr lang="en-US"/>
              <a:pPr>
                <a:defRPr/>
              </a:pPr>
              <a:t>8/20/2021</a:t>
            </a:fld>
            <a:endParaRPr lang="en-US"/>
          </a:p>
        </p:txBody>
      </p:sp>
      <p:sp>
        <p:nvSpPr>
          <p:cNvPr id="6"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93E1E5DE-33F8-492B-BC3B-206F158FC770}" type="slidenum">
              <a:rPr lang="en-US"/>
              <a:pPr>
                <a:defRPr/>
              </a:pPr>
              <a:t>‹#›</a:t>
            </a:fld>
            <a:endParaRPr lang="en-US"/>
          </a:p>
        </p:txBody>
      </p:sp>
    </p:spTree>
    <p:extLst>
      <p:ext uri="{BB962C8B-B14F-4D97-AF65-F5344CB8AC3E}">
        <p14:creationId xmlns:p14="http://schemas.microsoft.com/office/powerpoint/2010/main" val="1625515714"/>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a:extLst>
              <a:ext uri="{C183D7F6-B498-43B3-948B-1728B52AA6E4}">
                <adec:decorative xmlns="" xmlns:adec="http://schemas.microsoft.com/office/drawing/2017/decorative" val="1"/>
              </a:ext>
            </a:extLst>
          </p:cNvPr>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C183D7F6-B498-43B3-948B-1728B52AA6E4}">
                <adec:decorative xmlns="" xmlns:adec="http://schemas.microsoft.com/office/drawing/2017/decorative" val="1"/>
              </a:ext>
            </a:extLst>
          </p:cNvPr>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C183D7F6-B498-43B3-948B-1728B52AA6E4}">
                <adec:decorative xmlns="" xmlns:adec="http://schemas.microsoft.com/office/drawing/2017/decorative" val="1"/>
              </a:ext>
            </a:extLst>
          </p:cNvPr>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C183D7F6-B498-43B3-948B-1728B52AA6E4}">
                <adec:decorative xmlns="" xmlns:adec="http://schemas.microsoft.com/office/drawing/2017/decorative" val="1"/>
              </a:ext>
            </a:extLst>
          </p:cNvPr>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A0ADEAA1-D739-4388-AAB3-DB36300702B7}" type="datetimeFigureOut">
              <a:rPr lang="en-US"/>
              <a:pPr>
                <a:defRPr/>
              </a:pPr>
              <a:t>8/20/2021</a:t>
            </a:fld>
            <a:endParaRPr lang="en-US"/>
          </a:p>
        </p:txBody>
      </p:sp>
      <p:sp>
        <p:nvSpPr>
          <p:cNvPr id="8"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611ADB73-99ED-4FF1-B226-14AA15E63F87}" type="slidenum">
              <a:rPr lang="en-US"/>
              <a:pPr>
                <a:defRPr/>
              </a:pPr>
              <a:t>‹#›</a:t>
            </a:fld>
            <a:endParaRPr lang="en-US"/>
          </a:p>
        </p:txBody>
      </p:sp>
    </p:spTree>
    <p:extLst>
      <p:ext uri="{BB962C8B-B14F-4D97-AF65-F5344CB8AC3E}">
        <p14:creationId xmlns:p14="http://schemas.microsoft.com/office/powerpoint/2010/main" val="3640726530"/>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BB95B91F-99BF-43D0-9A58-75904591E844}" type="datetimeFigureOut">
              <a:rPr lang="en-US"/>
              <a:pPr>
                <a:defRPr/>
              </a:pPr>
              <a:t>8/20/2021</a:t>
            </a:fld>
            <a:endParaRPr lang="en-US"/>
          </a:p>
        </p:txBody>
      </p:sp>
      <p:sp>
        <p:nvSpPr>
          <p:cNvPr id="4"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5B4C75E9-3BAD-4B69-BF3D-803C9507B0CD}" type="slidenum">
              <a:rPr lang="en-US"/>
              <a:pPr>
                <a:defRPr/>
              </a:pPr>
              <a:t>‹#›</a:t>
            </a:fld>
            <a:endParaRPr lang="en-US"/>
          </a:p>
        </p:txBody>
      </p:sp>
    </p:spTree>
    <p:extLst>
      <p:ext uri="{BB962C8B-B14F-4D97-AF65-F5344CB8AC3E}">
        <p14:creationId xmlns:p14="http://schemas.microsoft.com/office/powerpoint/2010/main" val="2481097755"/>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FB471F4D-7111-45C8-B8AC-8863DA9D1BBA}" type="datetimeFigureOut">
              <a:rPr lang="en-US"/>
              <a:pPr>
                <a:defRPr/>
              </a:pPr>
              <a:t>8/20/2021</a:t>
            </a:fld>
            <a:endParaRPr lang="en-US"/>
          </a:p>
        </p:txBody>
      </p:sp>
      <p:sp>
        <p:nvSpPr>
          <p:cNvPr id="3"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82D92DB8-A2C3-4FB7-A16C-D08E1621CB45}" type="slidenum">
              <a:rPr lang="en-US"/>
              <a:pPr>
                <a:defRPr/>
              </a:pPr>
              <a:t>‹#›</a:t>
            </a:fld>
            <a:endParaRPr lang="en-US" dirty="0"/>
          </a:p>
        </p:txBody>
      </p:sp>
    </p:spTree>
    <p:extLst>
      <p:ext uri="{BB962C8B-B14F-4D97-AF65-F5344CB8AC3E}">
        <p14:creationId xmlns:p14="http://schemas.microsoft.com/office/powerpoint/2010/main" val="963746815"/>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F125FB3-2CF7-44AC-ADB6-8873DF95597B}"/>
              </a:ext>
              <a:ext uri="{C183D7F6-B498-43B3-948B-1728B52AA6E4}">
                <adec:decorative xmlns="" xmlns:adec="http://schemas.microsoft.com/office/drawing/2017/decorative" val="1"/>
              </a:ext>
            </a:extLst>
          </p:cNvPr>
          <p:cNvSpPr/>
          <p:nvPr/>
        </p:nvSpPr>
        <p:spPr>
          <a:xfrm>
            <a:off x="0" y="6088064"/>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5" name="Picture 6">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AAFBB88A-FB10-4267-8A11-BB6F34EA412C}"/>
              </a:ext>
              <a:ext uri="{C183D7F6-B498-43B3-948B-1728B52AA6E4}">
                <adec:decorative xmlns="" xmlns:adec="http://schemas.microsoft.com/office/drawing/2017/decorative" val="1"/>
              </a:ext>
            </a:extLst>
          </p:cNvPr>
          <p:cNvSpPr/>
          <p:nvPr/>
        </p:nvSpPr>
        <p:spPr>
          <a:xfrm>
            <a:off x="1" y="1274763"/>
            <a:ext cx="2908300" cy="8255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a:p>
        </p:txBody>
      </p:sp>
      <p:sp>
        <p:nvSpPr>
          <p:cNvPr id="7" name="Rectangle 6">
            <a:extLst>
              <a:ext uri="{FF2B5EF4-FFF2-40B4-BE49-F238E27FC236}">
                <a16:creationId xmlns:a16="http://schemas.microsoft.com/office/drawing/2014/main" id="{B7846123-4661-448E-AE15-0218D9E178BE}"/>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5C438360-1D86-4E03-BF58-F7473975128B}"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2" name="Title 1">
            <a:extLst>
              <a:ext uri="{FF2B5EF4-FFF2-40B4-BE49-F238E27FC236}">
                <a16:creationId xmlns:a16="http://schemas.microsoft.com/office/drawing/2014/main" id="{B32BCE75-BBF4-410B-BD55-0224AE2E2330}"/>
              </a:ext>
              <a:ext uri="{C183D7F6-B498-43B3-948B-1728B52AA6E4}">
                <adec:decorative xmlns="" xmlns:adec="http://schemas.microsoft.com/office/drawing/2017/decorative" val="1"/>
              </a:ext>
            </a:extLst>
          </p:cNvPr>
          <p:cNvSpPr>
            <a:spLocks noGrp="1"/>
          </p:cNvSpPr>
          <p:nvPr>
            <p:ph type="title"/>
          </p:nvPr>
        </p:nvSpPr>
        <p:spPr>
          <a:xfrm>
            <a:off x="228600" y="365125"/>
            <a:ext cx="10515600"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FE48D98-1D0D-4C4D-A9BA-44667569D457}"/>
              </a:ext>
              <a:ext uri="{C183D7F6-B498-43B3-948B-1728B52AA6E4}">
                <adec:decorative xmlns="" xmlns:adec="http://schemas.microsoft.com/office/drawing/2017/decorative" val="1"/>
              </a:ext>
            </a:extLst>
          </p:cNvPr>
          <p:cNvSpPr>
            <a:spLocks noGrp="1"/>
          </p:cNvSpPr>
          <p:nvPr>
            <p:ph idx="1"/>
          </p:nvPr>
        </p:nvSpPr>
        <p:spPr>
          <a:xfrm>
            <a:off x="838200" y="1825625"/>
            <a:ext cx="10515600" cy="3884612"/>
          </a:xfrm>
          <a:prstGeom prst="rect">
            <a:avLst/>
          </a:prstGeom>
        </p:spPr>
        <p:txBody>
          <a:bodyPr/>
          <a:lstStyle>
            <a:lvl1pPr>
              <a:lnSpc>
                <a:spcPct val="100000"/>
              </a:lnSpc>
              <a:spcBef>
                <a:spcPts val="0"/>
              </a:spcBef>
              <a:defRPr>
                <a:latin typeface="Franklin Gothic Book" panose="020B0503020102020204" pitchFamily="34" charset="0"/>
              </a:defRPr>
            </a:lvl1pPr>
            <a:lvl2pPr>
              <a:lnSpc>
                <a:spcPct val="100000"/>
              </a:lnSpc>
              <a:spcBef>
                <a:spcPts val="0"/>
              </a:spcBef>
              <a:defRPr>
                <a:latin typeface="Franklin Gothic Book" panose="020B0503020102020204" pitchFamily="34" charset="0"/>
              </a:defRPr>
            </a:lvl2pPr>
            <a:lvl3pPr>
              <a:lnSpc>
                <a:spcPct val="100000"/>
              </a:lnSpc>
              <a:spcBef>
                <a:spcPts val="0"/>
              </a:spcBef>
              <a:defRPr>
                <a:latin typeface="Franklin Gothic Book" panose="020B0503020102020204" pitchFamily="34" charset="0"/>
              </a:defRPr>
            </a:lvl3pPr>
            <a:lvl4pPr>
              <a:lnSpc>
                <a:spcPct val="100000"/>
              </a:lnSpc>
              <a:spcBef>
                <a:spcPts val="0"/>
              </a:spcBef>
              <a:defRPr>
                <a:latin typeface="Franklin Gothic Book" panose="020B0503020102020204" pitchFamily="34" charset="0"/>
              </a:defRPr>
            </a:lvl4pPr>
            <a:lvl5pPr>
              <a:lnSpc>
                <a:spcPct val="100000"/>
              </a:lnSpc>
              <a:spcBef>
                <a:spcPts val="0"/>
              </a:spcBef>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05055475"/>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a:extLst>
              <a:ext uri="{C183D7F6-B498-43B3-948B-1728B52AA6E4}">
                <adec:decorative xmlns="" xmlns:adec="http://schemas.microsoft.com/office/drawing/2017/decorative" val="1"/>
              </a:ext>
            </a:extLst>
          </p:cNvPr>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C183D7F6-B498-43B3-948B-1728B52AA6E4}">
                <adec:decorative xmlns="" xmlns:adec="http://schemas.microsoft.com/office/drawing/2017/decorative" val="1"/>
              </a:ext>
            </a:extLst>
          </p:cNvPr>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9199B721-C59F-4B55-A9B0-FB565341E220}" type="datetimeFigureOut">
              <a:rPr lang="en-US"/>
              <a:pPr>
                <a:defRPr/>
              </a:pPr>
              <a:t>8/20/2021</a:t>
            </a:fld>
            <a:endParaRPr lang="en-US"/>
          </a:p>
        </p:txBody>
      </p:sp>
      <p:sp>
        <p:nvSpPr>
          <p:cNvPr id="6"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E2A0D3D6-C3D7-4FFB-B581-EC66D10ABC3D}" type="slidenum">
              <a:rPr lang="en-US"/>
              <a:pPr>
                <a:defRPr/>
              </a:pPr>
              <a:t>‹#›</a:t>
            </a:fld>
            <a:endParaRPr lang="en-US"/>
          </a:p>
        </p:txBody>
      </p:sp>
    </p:spTree>
    <p:extLst>
      <p:ext uri="{BB962C8B-B14F-4D97-AF65-F5344CB8AC3E}">
        <p14:creationId xmlns:p14="http://schemas.microsoft.com/office/powerpoint/2010/main" val="823579353"/>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a:extLst>
              <a:ext uri="{C183D7F6-B498-43B3-948B-1728B52AA6E4}">
                <adec:decorative xmlns="" xmlns:adec="http://schemas.microsoft.com/office/drawing/2017/decorative" val="1"/>
              </a:ext>
            </a:extLst>
          </p:cNvPr>
          <p:cNvSpPr>
            <a:spLocks noGrp="1"/>
          </p:cNvSpPr>
          <p:nvPr>
            <p:ph type="pic" idx="1"/>
          </p:nvPr>
        </p:nvSpPr>
        <p:spPr>
          <a:xfrm>
            <a:off x="2438400" y="58991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C183D7F6-B498-43B3-948B-1728B52AA6E4}">
                <adec:decorative xmlns="" xmlns:adec="http://schemas.microsoft.com/office/drawing/2017/decorative" val="1"/>
              </a:ext>
            </a:extLst>
          </p:cNvPr>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629D808E-2CCA-4C12-87A7-2A677EED3590}" type="datetimeFigureOut">
              <a:rPr lang="en-US"/>
              <a:pPr>
                <a:defRPr/>
              </a:pPr>
              <a:t>8/20/2021</a:t>
            </a:fld>
            <a:endParaRPr lang="en-US"/>
          </a:p>
        </p:txBody>
      </p:sp>
      <p:sp>
        <p:nvSpPr>
          <p:cNvPr id="6"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042703C2-61D5-4BE9-9486-62C65B85D98B}" type="slidenum">
              <a:rPr lang="en-US"/>
              <a:pPr>
                <a:defRPr/>
              </a:pPr>
              <a:t>‹#›</a:t>
            </a:fld>
            <a:endParaRPr lang="en-US"/>
          </a:p>
        </p:txBody>
      </p:sp>
    </p:spTree>
    <p:extLst>
      <p:ext uri="{BB962C8B-B14F-4D97-AF65-F5344CB8AC3E}">
        <p14:creationId xmlns:p14="http://schemas.microsoft.com/office/powerpoint/2010/main" val="1603096584"/>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C183D7F6-B498-43B3-948B-1728B52AA6E4}">
                <adec:decorative xmlns="" xmlns:adec="http://schemas.microsoft.com/office/drawing/2017/decorative" val="1"/>
              </a:ext>
            </a:extLst>
          </p:cNvPr>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a:extLst>
              <a:ext uri="{C183D7F6-B498-43B3-948B-1728B52AA6E4}">
                <adec:decorative xmlns="" xmlns:adec="http://schemas.microsoft.com/office/drawing/2017/decorative" val="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AB8BE50F-C4D5-4052-BD24-D8A13AE8946B}" type="datetimeFigureOut">
              <a:rPr lang="en-US"/>
              <a:pPr>
                <a:defRPr/>
              </a:pPr>
              <a:t>8/20/2021</a:t>
            </a:fld>
            <a:endParaRPr lang="en-US"/>
          </a:p>
        </p:txBody>
      </p:sp>
      <p:sp>
        <p:nvSpPr>
          <p:cNvPr id="5"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3CFE874D-7CD1-471D-8C24-C35BD9A2EF12}" type="slidenum">
              <a:rPr lang="en-US"/>
              <a:pPr>
                <a:defRPr/>
              </a:pPr>
              <a:t>‹#›</a:t>
            </a:fld>
            <a:endParaRPr lang="en-US"/>
          </a:p>
        </p:txBody>
      </p:sp>
    </p:spTree>
    <p:extLst>
      <p:ext uri="{BB962C8B-B14F-4D97-AF65-F5344CB8AC3E}">
        <p14:creationId xmlns:p14="http://schemas.microsoft.com/office/powerpoint/2010/main" val="858570150"/>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C183D7F6-B498-43B3-948B-1728B52AA6E4}">
                <adec:decorative xmlns="" xmlns:adec="http://schemas.microsoft.com/office/drawing/2017/decorative" val="1"/>
              </a:ext>
            </a:extLst>
          </p:cNvPr>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a:extLst>
              <a:ext uri="{C183D7F6-B498-43B3-948B-1728B52AA6E4}">
                <adec:decorative xmlns="" xmlns:adec="http://schemas.microsoft.com/office/drawing/2017/decorative" val="1"/>
              </a:ext>
            </a:extLst>
          </p:cNvPr>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C183D7F6-B498-43B3-948B-1728B52AA6E4}">
                <adec:decorative xmlns="" xmlns:adec="http://schemas.microsoft.com/office/drawing/2017/decorative" val="1"/>
              </a:ext>
            </a:extLst>
          </p:cNvPr>
          <p:cNvSpPr>
            <a:spLocks noGrp="1" noChangeArrowheads="1"/>
          </p:cNvSpPr>
          <p:nvPr>
            <p:ph type="dt" sz="half" idx="10"/>
          </p:nvPr>
        </p:nvSpPr>
        <p:spPr>
          <a:ln/>
        </p:spPr>
        <p:txBody>
          <a:bodyPr/>
          <a:lstStyle>
            <a:lvl1pPr>
              <a:defRPr/>
            </a:lvl1pPr>
          </a:lstStyle>
          <a:p>
            <a:pPr>
              <a:defRPr/>
            </a:pPr>
            <a:fld id="{666E8586-5AF0-45B3-85A4-3D80EF8FD7B7}" type="datetimeFigureOut">
              <a:rPr lang="en-US"/>
              <a:pPr>
                <a:defRPr/>
              </a:pPr>
              <a:t>8/20/2021</a:t>
            </a:fld>
            <a:endParaRPr lang="en-US"/>
          </a:p>
        </p:txBody>
      </p:sp>
      <p:sp>
        <p:nvSpPr>
          <p:cNvPr id="5" name="Rectangle 5">
            <a:extLst>
              <a:ext uri="{C183D7F6-B498-43B3-948B-1728B52AA6E4}">
                <adec:decorative xmlns="" xmlns:adec="http://schemas.microsoft.com/office/drawing/2017/decorative" val="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C183D7F6-B498-43B3-948B-1728B52AA6E4}">
                <adec:decorative xmlns="" xmlns:adec="http://schemas.microsoft.com/office/drawing/2017/decorative" val="1"/>
              </a:ext>
            </a:extLst>
          </p:cNvPr>
          <p:cNvSpPr>
            <a:spLocks noGrp="1" noChangeArrowheads="1"/>
          </p:cNvSpPr>
          <p:nvPr>
            <p:ph type="sldNum" sz="quarter" idx="12"/>
          </p:nvPr>
        </p:nvSpPr>
        <p:spPr>
          <a:ln/>
        </p:spPr>
        <p:txBody>
          <a:bodyPr/>
          <a:lstStyle>
            <a:lvl1pPr>
              <a:defRPr/>
            </a:lvl1pPr>
          </a:lstStyle>
          <a:p>
            <a:pPr>
              <a:defRPr/>
            </a:pPr>
            <a:fld id="{2F7320DA-674D-4849-8947-DDEDDF4E3A05}" type="slidenum">
              <a:rPr lang="en-US"/>
              <a:pPr>
                <a:defRPr/>
              </a:pPr>
              <a:t>‹#›</a:t>
            </a:fld>
            <a:endParaRPr lang="en-US"/>
          </a:p>
        </p:txBody>
      </p:sp>
    </p:spTree>
    <p:extLst>
      <p:ext uri="{BB962C8B-B14F-4D97-AF65-F5344CB8AC3E}">
        <p14:creationId xmlns:p14="http://schemas.microsoft.com/office/powerpoint/2010/main" val="39013643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D9EF65-45BC-48A6-8F54-19C070E1C08D}"/>
              </a:ext>
              <a:ext uri="{C183D7F6-B498-43B3-948B-1728B52AA6E4}">
                <adec:decorative xmlns="" xmlns:adec="http://schemas.microsoft.com/office/drawing/2017/decorative" val="1"/>
              </a:ext>
            </a:extLst>
          </p:cNvPr>
          <p:cNvSpPr/>
          <p:nvPr/>
        </p:nvSpPr>
        <p:spPr>
          <a:xfrm>
            <a:off x="1" y="1274763"/>
            <a:ext cx="2908300" cy="8255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a:p>
        </p:txBody>
      </p:sp>
      <p:sp>
        <p:nvSpPr>
          <p:cNvPr id="6" name="Rectangle 5">
            <a:extLst>
              <a:ext uri="{FF2B5EF4-FFF2-40B4-BE49-F238E27FC236}">
                <a16:creationId xmlns:a16="http://schemas.microsoft.com/office/drawing/2014/main" id="{D305D937-8322-4C96-B160-6C9570872758}"/>
              </a:ext>
              <a:ext uri="{C183D7F6-B498-43B3-948B-1728B52AA6E4}">
                <adec:decorative xmlns="" xmlns:adec="http://schemas.microsoft.com/office/drawing/2017/decorative" val="1"/>
              </a:ext>
            </a:extLst>
          </p:cNvPr>
          <p:cNvSpPr/>
          <p:nvPr/>
        </p:nvSpPr>
        <p:spPr>
          <a:xfrm>
            <a:off x="0" y="6107906"/>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7" name="Picture 7">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A57F0F9A-5FD5-43D1-A6C2-CED8DCD02081}"/>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791AE208-7423-4B53-B429-4370FA17C20A}"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3" name="Content Placeholder 2">
            <a:extLst>
              <a:ext uri="{FF2B5EF4-FFF2-40B4-BE49-F238E27FC236}">
                <a16:creationId xmlns:a16="http://schemas.microsoft.com/office/drawing/2014/main" id="{322747FE-814A-4178-9EE9-402628D47683}"/>
              </a:ext>
              <a:ext uri="{C183D7F6-B498-43B3-948B-1728B52AA6E4}">
                <adec:decorative xmlns="" xmlns:adec="http://schemas.microsoft.com/office/drawing/2017/decorative" val="1"/>
              </a:ext>
            </a:extLst>
          </p:cNvPr>
          <p:cNvSpPr>
            <a:spLocks noGrp="1"/>
          </p:cNvSpPr>
          <p:nvPr>
            <p:ph sz="half" idx="1"/>
          </p:nvPr>
        </p:nvSpPr>
        <p:spPr>
          <a:xfrm>
            <a:off x="838200" y="1825627"/>
            <a:ext cx="5181600" cy="3775075"/>
          </a:xfrm>
          <a:prstGeom prst="rect">
            <a:avLst/>
          </a:prstGeom>
        </p:spPr>
        <p:txBody>
          <a:bodyPr/>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5CD92004-A6D0-4955-9082-B12D9CD9A110}"/>
              </a:ext>
              <a:ext uri="{C183D7F6-B498-43B3-948B-1728B52AA6E4}">
                <adec:decorative xmlns="" xmlns:adec="http://schemas.microsoft.com/office/drawing/2017/decorative" val="1"/>
              </a:ext>
            </a:extLst>
          </p:cNvPr>
          <p:cNvSpPr>
            <a:spLocks noGrp="1"/>
          </p:cNvSpPr>
          <p:nvPr>
            <p:ph sz="half" idx="2"/>
          </p:nvPr>
        </p:nvSpPr>
        <p:spPr>
          <a:xfrm>
            <a:off x="6172202" y="1825627"/>
            <a:ext cx="5181600" cy="3775075"/>
          </a:xfrm>
          <a:prstGeom prst="rect">
            <a:avLst/>
          </a:prstGeom>
        </p:spPr>
        <p:txBody>
          <a:bodyPr/>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
            <a:extLst>
              <a:ext uri="{FF2B5EF4-FFF2-40B4-BE49-F238E27FC236}">
                <a16:creationId xmlns:a16="http://schemas.microsoft.com/office/drawing/2014/main" id="{40312DF0-A480-410E-A5B9-E34E047E27F0}"/>
              </a:ext>
              <a:ext uri="{C183D7F6-B498-43B3-948B-1728B52AA6E4}">
                <adec:decorative xmlns="" xmlns:adec="http://schemas.microsoft.com/office/drawing/2017/decorative" val="1"/>
              </a:ext>
            </a:extLst>
          </p:cNvPr>
          <p:cNvSpPr>
            <a:spLocks noGrp="1"/>
          </p:cNvSpPr>
          <p:nvPr>
            <p:ph type="title"/>
          </p:nvPr>
        </p:nvSpPr>
        <p:spPr>
          <a:xfrm>
            <a:off x="228600" y="365125"/>
            <a:ext cx="10515600"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61134806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1F8892-02C1-482B-8927-0BDD460C8153}"/>
              </a:ext>
              <a:ext uri="{C183D7F6-B498-43B3-948B-1728B52AA6E4}">
                <adec:decorative xmlns="" xmlns:adec="http://schemas.microsoft.com/office/drawing/2017/decorative" val="1"/>
              </a:ext>
            </a:extLst>
          </p:cNvPr>
          <p:cNvSpPr/>
          <p:nvPr/>
        </p:nvSpPr>
        <p:spPr>
          <a:xfrm>
            <a:off x="1" y="1274763"/>
            <a:ext cx="2908300" cy="8255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a:p>
        </p:txBody>
      </p:sp>
      <p:sp>
        <p:nvSpPr>
          <p:cNvPr id="8" name="Rectangle 7">
            <a:extLst>
              <a:ext uri="{FF2B5EF4-FFF2-40B4-BE49-F238E27FC236}">
                <a16:creationId xmlns:a16="http://schemas.microsoft.com/office/drawing/2014/main" id="{7E104D6A-A004-49F9-890A-163864625E79}"/>
              </a:ext>
              <a:ext uri="{C183D7F6-B498-43B3-948B-1728B52AA6E4}">
                <adec:decorative xmlns="" xmlns:adec="http://schemas.microsoft.com/office/drawing/2017/decorative" val="1"/>
              </a:ext>
            </a:extLst>
          </p:cNvPr>
          <p:cNvSpPr/>
          <p:nvPr/>
        </p:nvSpPr>
        <p:spPr>
          <a:xfrm>
            <a:off x="0" y="6088064"/>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9" name="Picture 7">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4108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A288CE6E-0E6D-4FA2-B9DC-5F4AB9837BC6}"/>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30DE5956-D460-41FF-9E28-A87B67A120B7}"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3" name="Text Placeholder 2">
            <a:extLst>
              <a:ext uri="{FF2B5EF4-FFF2-40B4-BE49-F238E27FC236}">
                <a16:creationId xmlns:a16="http://schemas.microsoft.com/office/drawing/2014/main" id="{EDF7DE88-65C2-424D-BD76-AF02CFF72886}"/>
              </a:ext>
              <a:ext uri="{C183D7F6-B498-43B3-948B-1728B52AA6E4}">
                <adec:decorative xmlns="" xmlns:adec="http://schemas.microsoft.com/office/drawing/2017/decorative" val="1"/>
              </a:ext>
            </a:extLst>
          </p:cNvPr>
          <p:cNvSpPr>
            <a:spLocks noGrp="1"/>
          </p:cNvSpPr>
          <p:nvPr>
            <p:ph type="body" idx="1"/>
          </p:nvPr>
        </p:nvSpPr>
        <p:spPr>
          <a:xfrm>
            <a:off x="839789" y="1681163"/>
            <a:ext cx="5157787" cy="823912"/>
          </a:xfrm>
          <a:prstGeom prst="rect">
            <a:avLst/>
          </a:prstGeom>
        </p:spPr>
        <p:txBody>
          <a:bodyPr anchor="b"/>
          <a:lstStyle>
            <a:lvl1pPr marL="0" indent="0">
              <a:lnSpc>
                <a:spcPct val="100000"/>
              </a:lnSpc>
              <a:buNone/>
              <a:defRPr sz="1800" b="1">
                <a:latin typeface="Franklin Gothic Book" panose="020B05030201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A615315-61DF-41E6-AD07-A4B4865DF26E}"/>
              </a:ext>
              <a:ext uri="{C183D7F6-B498-43B3-948B-1728B52AA6E4}">
                <adec:decorative xmlns="" xmlns:adec="http://schemas.microsoft.com/office/drawing/2017/decorative" val="1"/>
              </a:ext>
            </a:extLst>
          </p:cNvPr>
          <p:cNvSpPr>
            <a:spLocks noGrp="1"/>
          </p:cNvSpPr>
          <p:nvPr>
            <p:ph sz="half" idx="2"/>
          </p:nvPr>
        </p:nvSpPr>
        <p:spPr>
          <a:xfrm>
            <a:off x="839789" y="2505075"/>
            <a:ext cx="5157787" cy="3205162"/>
          </a:xfrm>
          <a:prstGeom prst="rect">
            <a:avLst/>
          </a:prstGeom>
        </p:spPr>
        <p:txBody>
          <a:bodyPr/>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3CF3383-E44C-419F-BB5B-7AB9135B3BF0}"/>
              </a:ext>
              <a:ext uri="{C183D7F6-B498-43B3-948B-1728B52AA6E4}">
                <adec:decorative xmlns="" xmlns:adec="http://schemas.microsoft.com/office/drawing/2017/decorative" val="1"/>
              </a:ext>
            </a:extLst>
          </p:cNvPr>
          <p:cNvSpPr>
            <a:spLocks noGrp="1"/>
          </p:cNvSpPr>
          <p:nvPr>
            <p:ph type="body" sz="quarter" idx="3"/>
          </p:nvPr>
        </p:nvSpPr>
        <p:spPr>
          <a:xfrm>
            <a:off x="6172201" y="1681163"/>
            <a:ext cx="5183188" cy="823912"/>
          </a:xfrm>
          <a:prstGeom prst="rect">
            <a:avLst/>
          </a:prstGeom>
        </p:spPr>
        <p:txBody>
          <a:bodyPr anchor="b"/>
          <a:lstStyle>
            <a:lvl1pPr marL="0" indent="0">
              <a:lnSpc>
                <a:spcPct val="100000"/>
              </a:lnSpc>
              <a:buNone/>
              <a:defRPr sz="1800" b="1">
                <a:latin typeface="Franklin Gothic Book" panose="020B05030201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AE6A3A56-6E79-42E6-9EEA-C923A108D860}"/>
              </a:ext>
              <a:ext uri="{C183D7F6-B498-43B3-948B-1728B52AA6E4}">
                <adec:decorative xmlns="" xmlns:adec="http://schemas.microsoft.com/office/drawing/2017/decorative" val="1"/>
              </a:ext>
            </a:extLst>
          </p:cNvPr>
          <p:cNvSpPr>
            <a:spLocks noGrp="1"/>
          </p:cNvSpPr>
          <p:nvPr>
            <p:ph sz="quarter" idx="4"/>
          </p:nvPr>
        </p:nvSpPr>
        <p:spPr>
          <a:xfrm>
            <a:off x="6172201" y="2505075"/>
            <a:ext cx="5183188" cy="3205162"/>
          </a:xfrm>
          <a:prstGeom prst="rect">
            <a:avLst/>
          </a:prstGeom>
        </p:spPr>
        <p:txBody>
          <a:bodyPr/>
          <a:lstStyle>
            <a:lvl1pPr>
              <a:lnSpc>
                <a:spcPct val="100000"/>
              </a:lnSpc>
              <a:defRPr>
                <a:latin typeface="Franklin Gothic Book" panose="020B0503020102020204" pitchFamily="34" charset="0"/>
              </a:defRPr>
            </a:lvl1pPr>
            <a:lvl2pPr>
              <a:lnSpc>
                <a:spcPct val="100000"/>
              </a:lnSpc>
              <a:defRPr>
                <a:latin typeface="Franklin Gothic Book" panose="020B0503020102020204" pitchFamily="34" charset="0"/>
              </a:defRPr>
            </a:lvl2pPr>
            <a:lvl3pPr>
              <a:lnSpc>
                <a:spcPct val="100000"/>
              </a:lnSpc>
              <a:defRPr>
                <a:latin typeface="Franklin Gothic Book" panose="020B0503020102020204" pitchFamily="34" charset="0"/>
              </a:defRPr>
            </a:lvl3pPr>
            <a:lvl4pPr>
              <a:lnSpc>
                <a:spcPct val="100000"/>
              </a:lnSpc>
              <a:defRPr>
                <a:latin typeface="Franklin Gothic Book" panose="020B0503020102020204" pitchFamily="34" charset="0"/>
              </a:defRPr>
            </a:lvl4pPr>
            <a:lvl5pPr>
              <a:lnSpc>
                <a:spcPct val="100000"/>
              </a:lnSpc>
              <a:defRPr>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
            <a:extLst>
              <a:ext uri="{FF2B5EF4-FFF2-40B4-BE49-F238E27FC236}">
                <a16:creationId xmlns:a16="http://schemas.microsoft.com/office/drawing/2014/main" id="{1F47F756-D1EA-48B9-82E8-E0B4FF7B6E53}"/>
              </a:ext>
              <a:ext uri="{C183D7F6-B498-43B3-948B-1728B52AA6E4}">
                <adec:decorative xmlns="" xmlns:adec="http://schemas.microsoft.com/office/drawing/2017/decorative" val="1"/>
              </a:ext>
            </a:extLst>
          </p:cNvPr>
          <p:cNvSpPr>
            <a:spLocks noGrp="1"/>
          </p:cNvSpPr>
          <p:nvPr>
            <p:ph type="title"/>
          </p:nvPr>
        </p:nvSpPr>
        <p:spPr>
          <a:xfrm>
            <a:off x="262890" y="347028"/>
            <a:ext cx="10515600"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880417698"/>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C481726-20C3-45B0-A60A-2A4B3FC4F576}"/>
              </a:ext>
              <a:ext uri="{C183D7F6-B498-43B3-948B-1728B52AA6E4}">
                <adec:decorative xmlns="" xmlns:adec="http://schemas.microsoft.com/office/drawing/2017/decorative" val="1"/>
              </a:ext>
            </a:extLst>
          </p:cNvPr>
          <p:cNvSpPr/>
          <p:nvPr/>
        </p:nvSpPr>
        <p:spPr>
          <a:xfrm>
            <a:off x="0" y="6088064"/>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4" name="Picture 6">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A23D870C-5A47-43F4-BA08-0E9C97572DB8}"/>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49096E42-F8E1-481E-858E-1589ADB19427}"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13" name="Title 1">
            <a:extLst>
              <a:ext uri="{FF2B5EF4-FFF2-40B4-BE49-F238E27FC236}">
                <a16:creationId xmlns:a16="http://schemas.microsoft.com/office/drawing/2014/main" id="{37623D54-485E-40A0-A487-F0CAFFC0C547}"/>
              </a:ext>
              <a:ext uri="{C183D7F6-B498-43B3-948B-1728B52AA6E4}">
                <adec:decorative xmlns="" xmlns:adec="http://schemas.microsoft.com/office/drawing/2017/decorative" val="1"/>
              </a:ext>
            </a:extLst>
          </p:cNvPr>
          <p:cNvSpPr>
            <a:spLocks noGrp="1"/>
          </p:cNvSpPr>
          <p:nvPr>
            <p:ph type="title"/>
          </p:nvPr>
        </p:nvSpPr>
        <p:spPr>
          <a:xfrm>
            <a:off x="838200" y="365127"/>
            <a:ext cx="10515600" cy="1325563"/>
          </a:xfrm>
          <a:prstGeom prst="rect">
            <a:avLst/>
          </a:prstGeom>
        </p:spPr>
        <p:txBody>
          <a:bodyPr/>
          <a:lstStyle>
            <a:lvl1pPr algn="ct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476120570"/>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6B75AD-1207-4A64-ABA2-A8CB4A5F0479}"/>
              </a:ext>
              <a:ext uri="{C183D7F6-B498-43B3-948B-1728B52AA6E4}">
                <adec:decorative xmlns="" xmlns:adec="http://schemas.microsoft.com/office/drawing/2017/decorative" val="1"/>
              </a:ext>
            </a:extLst>
          </p:cNvPr>
          <p:cNvSpPr/>
          <p:nvPr/>
        </p:nvSpPr>
        <p:spPr>
          <a:xfrm>
            <a:off x="0" y="0"/>
            <a:ext cx="12192000" cy="6858000"/>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a:p>
        </p:txBody>
      </p:sp>
      <p:sp>
        <p:nvSpPr>
          <p:cNvPr id="4" name="Rectangle 3">
            <a:extLst>
              <a:ext uri="{FF2B5EF4-FFF2-40B4-BE49-F238E27FC236}">
                <a16:creationId xmlns:a16="http://schemas.microsoft.com/office/drawing/2014/main" id="{8F7EAD29-C78B-4C4A-BD88-4506111807A2}"/>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131C0835-5ADB-4EB9-A64D-FEC9414F3BCC}"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5" name="Subtitle 2">
            <a:extLst>
              <a:ext uri="{FF2B5EF4-FFF2-40B4-BE49-F238E27FC236}">
                <a16:creationId xmlns:a16="http://schemas.microsoft.com/office/drawing/2014/main" id="{59808E63-2022-4CE0-BABD-1F53973A84E9}"/>
              </a:ext>
              <a:ext uri="{C183D7F6-B498-43B3-948B-1728B52AA6E4}">
                <adec:decorative xmlns="" xmlns:adec="http://schemas.microsoft.com/office/drawing/2017/decorative" val="1"/>
              </a:ext>
            </a:extLst>
          </p:cNvPr>
          <p:cNvSpPr txBox="1">
            <a:spLocks/>
          </p:cNvSpPr>
          <p:nvPr/>
        </p:nvSpPr>
        <p:spPr>
          <a:xfrm>
            <a:off x="838200" y="3794125"/>
            <a:ext cx="10515600" cy="11557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buFont typeface="Arial" panose="020B0604020202020204" pitchFamily="34" charset="0"/>
              <a:buNone/>
              <a:defRPr/>
            </a:pPr>
            <a:r>
              <a:rPr lang="en-US" sz="2100" dirty="0">
                <a:solidFill>
                  <a:schemeClr val="bg1"/>
                </a:solidFill>
                <a:latin typeface="Franklin Gothic Book" panose="020B0503020102020204" pitchFamily="34" charset="0"/>
              </a:rPr>
              <a:t>Sample Subtitle</a:t>
            </a:r>
          </a:p>
        </p:txBody>
      </p:sp>
      <p:pic>
        <p:nvPicPr>
          <p:cNvPr id="7" name="Picture 8">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a:extLst>
              <a:ext uri="{FF2B5EF4-FFF2-40B4-BE49-F238E27FC236}">
                <a16:creationId xmlns:a16="http://schemas.microsoft.com/office/drawing/2014/main" id="{4FADE1DF-83F9-4B47-B893-EC862F5CCE94}"/>
              </a:ext>
            </a:extLst>
          </p:cNvPr>
          <p:cNvSpPr>
            <a:spLocks noGrp="1"/>
          </p:cNvSpPr>
          <p:nvPr>
            <p:ph type="title"/>
          </p:nvPr>
        </p:nvSpPr>
        <p:spPr>
          <a:xfrm>
            <a:off x="838200" y="3063281"/>
            <a:ext cx="10515600" cy="731441"/>
          </a:xfrm>
        </p:spPr>
        <p:txBody>
          <a:bodyPr/>
          <a:lstStyle>
            <a:lvl1pPr algn="ctr">
              <a:lnSpc>
                <a:spcPct val="100000"/>
              </a:lnSpc>
              <a:defRPr>
                <a:solidFill>
                  <a:schemeClr val="bg1"/>
                </a:solidFill>
                <a:latin typeface="Franklin Gothic Heavy" panose="020B09030201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62034753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431D76-8E42-4410-9B92-A4599DC3018C}"/>
              </a:ext>
              <a:ext uri="{C183D7F6-B498-43B3-948B-1728B52AA6E4}">
                <adec:decorative xmlns="" xmlns:adec="http://schemas.microsoft.com/office/drawing/2017/decorative" val="1"/>
              </a:ext>
            </a:extLst>
          </p:cNvPr>
          <p:cNvSpPr/>
          <p:nvPr/>
        </p:nvSpPr>
        <p:spPr>
          <a:xfrm>
            <a:off x="0" y="6088064"/>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3" name="Picture 6">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6B50AD89-3673-429E-B1AB-2E33161FC2AA}"/>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85990854-3BD4-4D6C-8B25-9AB7684AFC3A}"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Tree>
    <p:extLst>
      <p:ext uri="{BB962C8B-B14F-4D97-AF65-F5344CB8AC3E}">
        <p14:creationId xmlns:p14="http://schemas.microsoft.com/office/powerpoint/2010/main" val="4156251074"/>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5D83801-6051-4514-81C1-277C7FCF6D53}"/>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744936AC-B5D6-40F7-A2ED-9C27D3E42104}" type="slidenum">
              <a:rPr lang="en-US" sz="1050">
                <a:solidFill>
                  <a:schemeClr val="tx1"/>
                </a:solidFill>
                <a:latin typeface="Franklin Gothic Heavy" panose="020B0903020102020204" pitchFamily="34" charset="0"/>
              </a:rPr>
              <a:pPr algn="ctr" eaLnBrk="1" hangingPunct="1">
                <a:defRPr/>
              </a:pPr>
              <a:t>‹#›</a:t>
            </a:fld>
            <a:endParaRPr lang="en-US" sz="3300" dirty="0">
              <a:solidFill>
                <a:schemeClr val="tx1"/>
              </a:solidFill>
              <a:latin typeface="Franklin Gothic Heavy" panose="020B0903020102020204" pitchFamily="34" charset="0"/>
            </a:endParaRPr>
          </a:p>
        </p:txBody>
      </p:sp>
      <p:pic>
        <p:nvPicPr>
          <p:cNvPr id="4" name="Google Shape;168;p47" descr="hhs_hq-9ba13e72dbfd55539dcc61a75367c69e62fe14d0.jpg"/>
          <p:cNvPicPr preferRelativeResize="0">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3890433" cy="6858000"/>
          </a:xfrm>
          <a:prstGeom prst="rect">
            <a:avLst/>
          </a:prstGeom>
          <a:solidFill>
            <a:srgbClr val="F8FBFC"/>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 name="Google Shape;169;p47">
            <a:extLst>
              <a:ext uri="{FF2B5EF4-FFF2-40B4-BE49-F238E27FC236}">
                <a16:creationId xmlns:a16="http://schemas.microsoft.com/office/drawing/2014/main" id="{86AC0F2D-B2F4-420B-ADC4-C63698F775F0}"/>
              </a:ext>
              <a:ext uri="{C183D7F6-B498-43B3-948B-1728B52AA6E4}">
                <adec:decorative xmlns="" xmlns:adec="http://schemas.microsoft.com/office/drawing/2017/decorative" val="1"/>
              </a:ext>
            </a:extLst>
          </p:cNvPr>
          <p:cNvSpPr/>
          <p:nvPr/>
        </p:nvSpPr>
        <p:spPr>
          <a:xfrm>
            <a:off x="0" y="0"/>
            <a:ext cx="3894667" cy="6858000"/>
          </a:xfrm>
          <a:prstGeom prst="rect">
            <a:avLst/>
          </a:prstGeom>
          <a:solidFill>
            <a:srgbClr val="000099">
              <a:alpha val="44000"/>
            </a:srgbClr>
          </a:solidFill>
          <a:ln>
            <a:noFill/>
          </a:ln>
        </p:spPr>
        <p:txBody>
          <a:bodyPr spcFirstLastPara="1" lIns="68569" tIns="34275" rIns="68569" bIns="34275" anchor="ctr"/>
          <a:lstStyle/>
          <a:p>
            <a:pPr algn="ctr" eaLnBrk="1" hangingPunct="1">
              <a:spcBef>
                <a:spcPts val="0"/>
              </a:spcBef>
              <a:spcAft>
                <a:spcPts val="0"/>
              </a:spcAft>
              <a:defRPr/>
            </a:pPr>
            <a:endParaRPr sz="1350">
              <a:solidFill>
                <a:schemeClr val="lt1"/>
              </a:solidFill>
              <a:latin typeface="Palatino"/>
              <a:ea typeface="Palatino"/>
              <a:cs typeface="Palatino"/>
              <a:sym typeface="Palatino"/>
            </a:endParaRPr>
          </a:p>
        </p:txBody>
      </p:sp>
      <p:pic>
        <p:nvPicPr>
          <p:cNvPr id="6" name="Picture 8"/>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651" y="5929314"/>
            <a:ext cx="3668183"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a:extLst>
              <a:ext uri="{FF2B5EF4-FFF2-40B4-BE49-F238E27FC236}">
                <a16:creationId xmlns:a16="http://schemas.microsoft.com/office/drawing/2014/main" id="{CB9678EC-1F38-4BBB-AC49-63EEF8868610}"/>
              </a:ext>
              <a:ext uri="{C183D7F6-B498-43B3-948B-1728B52AA6E4}">
                <adec:decorative xmlns="" xmlns:adec="http://schemas.microsoft.com/office/drawing/2017/decorative" val="1"/>
              </a:ext>
            </a:extLst>
          </p:cNvPr>
          <p:cNvSpPr>
            <a:spLocks noGrp="1"/>
          </p:cNvSpPr>
          <p:nvPr>
            <p:ph type="title"/>
          </p:nvPr>
        </p:nvSpPr>
        <p:spPr>
          <a:xfrm>
            <a:off x="4517191" y="776135"/>
            <a:ext cx="7281903" cy="782638"/>
          </a:xfrm>
          <a:prstGeom prst="rect">
            <a:avLst/>
          </a:prstGeom>
        </p:spPr>
        <p:txBody>
          <a:bodyPr/>
          <a:lstStyle>
            <a:lvl1pPr>
              <a:lnSpc>
                <a:spcPct val="100000"/>
              </a:lnSpc>
              <a:defRPr>
                <a:solidFill>
                  <a:srgbClr val="000099"/>
                </a:solidFill>
                <a:latin typeface="Franklin Gothic Heavy" panose="020B09030201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6480808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AC51AC8-3525-43DE-82F6-61450507F459}"/>
              </a:ext>
              <a:ext uri="{C183D7F6-B498-43B3-948B-1728B52AA6E4}">
                <adec:decorative xmlns="" xmlns:adec="http://schemas.microsoft.com/office/drawing/2017/decorative" val="1"/>
              </a:ext>
            </a:extLst>
          </p:cNvPr>
          <p:cNvSpPr/>
          <p:nvPr/>
        </p:nvSpPr>
        <p:spPr>
          <a:xfrm>
            <a:off x="0" y="6088064"/>
            <a:ext cx="12192000" cy="769937"/>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3300" dirty="0"/>
          </a:p>
        </p:txBody>
      </p:sp>
      <p:pic>
        <p:nvPicPr>
          <p:cNvPr id="6" name="Picture 6">
            <a:extLst>
              <a:ext uri="{C183D7F6-B498-43B3-948B-1728B52AA6E4}">
                <adec:decorative xmlns=""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6175376"/>
            <a:ext cx="2542117"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99684CAD-51A8-42B2-A513-3EEDB7CD0D9D}"/>
              </a:ext>
              <a:ext uri="{C183D7F6-B498-43B3-948B-1728B52AA6E4}">
                <adec:decorative xmlns="" xmlns:adec="http://schemas.microsoft.com/office/drawing/2017/decorative" val="1"/>
              </a:ext>
            </a:extLst>
          </p:cNvPr>
          <p:cNvSpPr/>
          <p:nvPr/>
        </p:nvSpPr>
        <p:spPr>
          <a:xfrm>
            <a:off x="11521017" y="6232526"/>
            <a:ext cx="556683" cy="542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fld id="{F6F2F773-D0DC-4FA9-B24E-A879DFFDBD7E}" type="slidenum">
              <a:rPr lang="en-US" sz="1050">
                <a:latin typeface="Franklin Gothic Heavy" panose="020B0903020102020204" pitchFamily="34" charset="0"/>
              </a:rPr>
              <a:pPr algn="ctr" eaLnBrk="1" hangingPunct="1">
                <a:defRPr/>
              </a:pPr>
              <a:t>‹#›</a:t>
            </a:fld>
            <a:endParaRPr lang="en-US" sz="3300" dirty="0">
              <a:latin typeface="Franklin Gothic Heavy" panose="020B0903020102020204" pitchFamily="34" charset="0"/>
            </a:endParaRPr>
          </a:p>
        </p:txBody>
      </p:sp>
      <p:sp>
        <p:nvSpPr>
          <p:cNvPr id="2" name="Title 1">
            <a:extLst>
              <a:ext uri="{FF2B5EF4-FFF2-40B4-BE49-F238E27FC236}">
                <a16:creationId xmlns:a16="http://schemas.microsoft.com/office/drawing/2014/main" id="{7F911081-C749-4BE1-B53F-8DDF353E81D4}"/>
              </a:ext>
              <a:ext uri="{C183D7F6-B498-43B3-948B-1728B52AA6E4}">
                <adec:decorative xmlns="" xmlns:adec="http://schemas.microsoft.com/office/drawing/2017/decorative" val="1"/>
              </a:ext>
            </a:extLst>
          </p:cNvPr>
          <p:cNvSpPr>
            <a:spLocks noGrp="1"/>
          </p:cNvSpPr>
          <p:nvPr>
            <p:ph type="title"/>
          </p:nvPr>
        </p:nvSpPr>
        <p:spPr>
          <a:xfrm>
            <a:off x="839788" y="457200"/>
            <a:ext cx="3932237" cy="1600200"/>
          </a:xfrm>
          <a:prstGeom prst="rect">
            <a:avLst/>
          </a:prstGeom>
        </p:spPr>
        <p:txBody>
          <a:bodyPr anchor="b"/>
          <a:lstStyle>
            <a:lvl1pPr>
              <a:lnSpc>
                <a:spcPct val="100000"/>
              </a:lnSpc>
              <a:defRPr sz="2400">
                <a:solidFill>
                  <a:srgbClr val="000099"/>
                </a:solidFill>
                <a:latin typeface="Franklin Gothic Heavy" panose="020B0903020102020204" pitchFamily="34" charset="0"/>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3061F53-0931-4550-B2FE-3EEDA3D6D1C4}"/>
              </a:ext>
              <a:ext uri="{C183D7F6-B498-43B3-948B-1728B52AA6E4}">
                <adec:decorative xmlns="" xmlns:adec="http://schemas.microsoft.com/office/drawing/2017/decorative" val="1"/>
              </a:ext>
            </a:extLst>
          </p:cNvPr>
          <p:cNvSpPr>
            <a:spLocks noGrp="1"/>
          </p:cNvSpPr>
          <p:nvPr>
            <p:ph idx="1"/>
          </p:nvPr>
        </p:nvSpPr>
        <p:spPr>
          <a:xfrm>
            <a:off x="5183188" y="987427"/>
            <a:ext cx="6172200" cy="4727575"/>
          </a:xfrm>
          <a:prstGeom prst="rect">
            <a:avLst/>
          </a:prstGeom>
        </p:spPr>
        <p:txBody>
          <a:bodyPr/>
          <a:lstStyle>
            <a:lvl1pPr>
              <a:lnSpc>
                <a:spcPct val="100000"/>
              </a:lnSpc>
              <a:defRPr sz="2400">
                <a:latin typeface="Franklin Gothic Book" panose="020B0503020102020204" pitchFamily="34" charset="0"/>
              </a:defRPr>
            </a:lvl1pPr>
            <a:lvl2pPr>
              <a:lnSpc>
                <a:spcPct val="100000"/>
              </a:lnSpc>
              <a:defRPr sz="2100">
                <a:latin typeface="Franklin Gothic Book" panose="020B0503020102020204" pitchFamily="34" charset="0"/>
              </a:defRPr>
            </a:lvl2pPr>
            <a:lvl3pPr>
              <a:lnSpc>
                <a:spcPct val="100000"/>
              </a:lnSpc>
              <a:defRPr sz="1800">
                <a:latin typeface="Franklin Gothic Book" panose="020B0503020102020204" pitchFamily="34" charset="0"/>
              </a:defRPr>
            </a:lvl3pPr>
            <a:lvl4pPr>
              <a:lnSpc>
                <a:spcPct val="100000"/>
              </a:lnSpc>
              <a:defRPr sz="1500">
                <a:latin typeface="Franklin Gothic Book" panose="020B0503020102020204" pitchFamily="34" charset="0"/>
              </a:defRPr>
            </a:lvl4pPr>
            <a:lvl5pPr>
              <a:lnSpc>
                <a:spcPct val="100000"/>
              </a:lnSpc>
              <a:defRPr sz="1500">
                <a:latin typeface="Franklin Gothic Book" panose="020B0503020102020204" pitchFamily="34" charset="0"/>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56DC369F-0645-4158-82BE-E531A088F610}"/>
              </a:ext>
              <a:ext uri="{C183D7F6-B498-43B3-948B-1728B52AA6E4}">
                <adec:decorative xmlns="" xmlns:adec="http://schemas.microsoft.com/office/drawing/2017/decorative" val="1"/>
              </a:ext>
            </a:extLst>
          </p:cNvPr>
          <p:cNvSpPr>
            <a:spLocks noGrp="1"/>
          </p:cNvSpPr>
          <p:nvPr>
            <p:ph type="body" sz="half" idx="2"/>
          </p:nvPr>
        </p:nvSpPr>
        <p:spPr>
          <a:xfrm>
            <a:off x="839788" y="2057402"/>
            <a:ext cx="3932237" cy="3697365"/>
          </a:xfrm>
          <a:prstGeom prst="rect">
            <a:avLst/>
          </a:prstGeom>
        </p:spPr>
        <p:txBody>
          <a:bodyPr/>
          <a:lstStyle>
            <a:lvl1pPr marL="0" indent="0">
              <a:lnSpc>
                <a:spcPct val="100000"/>
              </a:lnSpc>
              <a:buNone/>
              <a:defRPr sz="1200">
                <a:latin typeface="Franklin Gothic Book" panose="020B0503020102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1393649071"/>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C183D7F6-B498-43B3-948B-1728B52AA6E4}">
                <adec:decorative xmlns="" xmlns:adec="http://schemas.microsoft.com/office/drawing/2017/decorative" val="1"/>
              </a:ext>
            </a:extLst>
          </p:cNvPr>
          <p:cNvSpPr>
            <a:spLocks noGrp="1"/>
          </p:cNvSpPr>
          <p:nvPr>
            <p:ph type="title"/>
          </p:nvPr>
        </p:nvSpPr>
        <p:spPr bwMode="auto">
          <a:xfrm>
            <a:off x="838200" y="33083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C183D7F6-B498-43B3-948B-1728B52AA6E4}">
                <adec:decorative xmlns="" xmlns:adec="http://schemas.microsoft.com/office/drawing/2017/decorative" val="1"/>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E76B837-62E2-4353-A31B-CF446E4EE8C5}"/>
              </a:ext>
              <a:ext uri="{C183D7F6-B498-43B3-948B-1728B52AA6E4}">
                <adec:decorative xmlns="" xmlns:adec="http://schemas.microsoft.com/office/drawing/2017/decorative" val="1"/>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fld id="{6E625337-25C3-4709-A1C9-9032106A80CA}" type="datetimeFigureOut">
              <a:rPr lang="en-US"/>
              <a:pPr>
                <a:defRPr/>
              </a:pPr>
              <a:t>8/20/2021</a:t>
            </a:fld>
            <a:endParaRPr lang="en-US"/>
          </a:p>
        </p:txBody>
      </p:sp>
      <p:sp>
        <p:nvSpPr>
          <p:cNvPr id="5" name="Footer Placeholder 4">
            <a:extLst>
              <a:ext uri="{FF2B5EF4-FFF2-40B4-BE49-F238E27FC236}">
                <a16:creationId xmlns:a16="http://schemas.microsoft.com/office/drawing/2014/main" id="{1BA5CB6D-617E-4656-BF22-5ABCA8171CEE}"/>
              </a:ext>
              <a:ext uri="{C183D7F6-B498-43B3-948B-1728B52AA6E4}">
                <adec:decorative xmlns="" xmlns:adec="http://schemas.microsoft.com/office/drawing/2017/decorative" val="1"/>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eaLnBrk="1" hangingPunct="1">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39227947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med">
    <p:fade/>
  </p:transition>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a:extLst>
              <a:ext uri="{C183D7F6-B498-43B3-948B-1728B52AA6E4}">
                <adec:decorative xmlns="" xmlns:adec="http://schemas.microsoft.com/office/drawing/2017/decorative" val="1"/>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0596" name="Rectangle 4">
            <a:extLst>
              <a:ext uri="{C183D7F6-B498-43B3-948B-1728B52AA6E4}">
                <adec:decorative xmlns="" xmlns:adec="http://schemas.microsoft.com/office/drawing/2017/decorative" val="1"/>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latin typeface="Arial" charset="0"/>
              </a:defRPr>
            </a:lvl1pPr>
          </a:lstStyle>
          <a:p>
            <a:pPr>
              <a:defRPr/>
            </a:pPr>
            <a:fld id="{3253CF85-E9B2-48A7-9065-F7C82BDB12F6}" type="datetimeFigureOut">
              <a:rPr lang="en-US"/>
              <a:pPr>
                <a:defRPr/>
              </a:pPr>
              <a:t>8/20/2021</a:t>
            </a:fld>
            <a:endParaRPr lang="en-US"/>
          </a:p>
        </p:txBody>
      </p:sp>
      <p:sp>
        <p:nvSpPr>
          <p:cNvPr id="110597" name="Rectangle 5">
            <a:extLst>
              <a:ext uri="{C183D7F6-B498-43B3-948B-1728B52AA6E4}">
                <adec:decorative xmlns="" xmlns:adec="http://schemas.microsoft.com/office/drawing/2017/decorative" val="1"/>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latin typeface="Arial" charset="0"/>
              </a:defRPr>
            </a:lvl1pPr>
          </a:lstStyle>
          <a:p>
            <a:pPr>
              <a:defRPr/>
            </a:pPr>
            <a:endParaRPr lang="en-US" dirty="0"/>
          </a:p>
        </p:txBody>
      </p:sp>
      <p:sp>
        <p:nvSpPr>
          <p:cNvPr id="110598" name="Rectangle 6">
            <a:extLst>
              <a:ext uri="{C183D7F6-B498-43B3-948B-1728B52AA6E4}">
                <adec:decorative xmlns="" xmlns:adec="http://schemas.microsoft.com/office/drawing/2017/decorative" val="1"/>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latin typeface="+mn-lt"/>
              </a:defRPr>
            </a:lvl1pPr>
          </a:lstStyle>
          <a:p>
            <a:pPr>
              <a:defRPr/>
            </a:pPr>
            <a:fld id="{B603BC22-26F6-4465-B2A9-F2792BBF28C7}" type="slidenum">
              <a:rPr lang="en-US"/>
              <a:pPr>
                <a:defRPr/>
              </a:pPr>
              <a:t>‹#›</a:t>
            </a:fld>
            <a:endParaRPr lang="en-US" dirty="0"/>
          </a:p>
        </p:txBody>
      </p:sp>
      <p:pic>
        <p:nvPicPr>
          <p:cNvPr id="1030" name="Picture 5" descr="Seal of the U.S. Department of Health and Human Services "/>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08001" y="379413"/>
            <a:ext cx="2681817"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473557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fade/>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3" Type="http://schemas.openxmlformats.org/officeDocument/2006/relationships/hyperlink" Target="http://www.cdc.gov/coronavirus/2019-ncov/long-term-effects.html" TargetMode="External"/><Relationship Id="rId2" Type="http://schemas.openxmlformats.org/officeDocument/2006/relationships/hyperlink" Target="https://www.hhs.gov/civil-rights/for-providers/civil-rights-covid19/guidance-long-covid-disability/index.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da.gov/emerg_prep.html" TargetMode="External"/><Relationship Id="rId2" Type="http://schemas.openxmlformats.org/officeDocument/2006/relationships/hyperlink" Target="http://www.hhs.gov/civil-rights/for-providers/civil-rights-covid19/index.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hhs.gov/sites/default/files/federal-legal-standards-prohibiting-disability-discrimination-covid-19-vaccination.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hhs.gov/sites/default/files/disability-access-vaccine-distribution.pdf"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acl.gov/DIA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hhs.gov/about/news/2020/06/09/ocr-resolves-complaints-after-state-connecticut-private-hospital-safeguard-rights-persons.html" TargetMode="External"/><Relationship Id="rId2" Type="http://schemas.openxmlformats.org/officeDocument/2006/relationships/hyperlink" Target="http://www.hhs.gov/sites/default/files/ocr-bulletin-3-28-20.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hhs.gov/about/news/2021/02/25/ocr-resolves-three-discrimination-complaints-after-medstar-health-system.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hhs.gov/civil-rights/for-providers/civil-rights-covid19/index.html" TargetMode="External"/><Relationship Id="rId2" Type="http://schemas.openxmlformats.org/officeDocument/2006/relationships/hyperlink" Target="http://www.hhs.gov/ocr/newsroom/index.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hhs.gov/civil-rights/for-individuals/special-topics/adoption/index.html"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hhs.gov/about/news/2021/03/04/hhs-ocr-and-the-us-attorneys-office-for-the-eastern-district-of-mi-enter-vra-with-mi-bariatric-practice.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hhs.gov/about/news/2020/11/19/hhs-office-civil-rights-reaches-landmark-agreement-massachusetts-department-children-and-families.html"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hhs.gov/about/news/2020/11/13/hhs-ocr-provides-technical-assistance-ensure-new-jersey-department-children-families-protect-parents-disabilities-from-discrimination.html"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8" Type="http://schemas.openxmlformats.org/officeDocument/2006/relationships/hyperlink" Target="http://www.nidcd.nih.gov/health" TargetMode="External"/><Relationship Id="rId3" Type="http://schemas.openxmlformats.org/officeDocument/2006/relationships/hyperlink" Target="http://www.ada.gov/effective-comm.htm" TargetMode="External"/><Relationship Id="rId7" Type="http://schemas.openxmlformats.org/officeDocument/2006/relationships/hyperlink" Target="http://www.cdc.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hhs.gov/ocr/civilrights/resources/specialtopics/hospitalcommunication" TargetMode="External"/><Relationship Id="rId5" Type="http://schemas.openxmlformats.org/officeDocument/2006/relationships/hyperlink" Target="http://www.ada.gov/hospcombr.htm" TargetMode="External"/><Relationship Id="rId4" Type="http://schemas.openxmlformats.org/officeDocument/2006/relationships/hyperlink" Target="http://www.ada.gov/effective-comm.htm%20and%20ada.gov"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www.ada.gov/medcare_mobility_ta/medcare_ta.htm" TargetMode="External"/><Relationship Id="rId2" Type="http://schemas.openxmlformats.org/officeDocument/2006/relationships/hyperlink" Target="http://www.hhs.gov/ocr" TargetMode="External"/><Relationship Id="rId1" Type="http://schemas.openxmlformats.org/officeDocument/2006/relationships/slideLayout" Target="../slideLayouts/slideLayout2.xml"/><Relationship Id="rId6" Type="http://schemas.openxmlformats.org/officeDocument/2006/relationships/hyperlink" Target="https://adata.org/" TargetMode="External"/><Relationship Id="rId5" Type="http://schemas.openxmlformats.org/officeDocument/2006/relationships/hyperlink" Target="http://www.ncd.gov/" TargetMode="External"/><Relationship Id="rId4" Type="http://schemas.openxmlformats.org/officeDocument/2006/relationships/hyperlink" Target="http://www.ecfr.gov/"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mailto:Catherine.Cushman@hhs.go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mailto:ocrmail@hhs.gov" TargetMode="External"/><Relationship Id="rId2" Type="http://schemas.openxmlformats.org/officeDocument/2006/relationships/image" Target="../media/image5.png"/><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11894" y="776135"/>
            <a:ext cx="5461427" cy="3670605"/>
          </a:xfrm>
        </p:spPr>
        <p:txBody>
          <a:bodyPr/>
          <a:lstStyle/>
          <a:p>
            <a:pPr eaLnBrk="1" hangingPunct="1">
              <a:lnSpc>
                <a:spcPct val="90000"/>
              </a:lnSpc>
              <a:spcBef>
                <a:spcPts val="750"/>
              </a:spcBef>
            </a:pPr>
            <a:r>
              <a:rPr lang="en-US" sz="4400" dirty="0"/>
              <a:t>DISABILITY ACCESSIBILITY IN HEALTH CARE, WHAT’S NEW?</a:t>
            </a:r>
            <a:r>
              <a:rPr lang="en-US" sz="2800" b="1" dirty="0">
                <a:solidFill>
                  <a:srgbClr val="003399"/>
                </a:solidFill>
                <a:latin typeface="Franklin Gothic Book" panose="020B0503020102020204" pitchFamily="34" charset="0"/>
                <a:ea typeface="+mn-ea"/>
                <a:cs typeface="Arial" panose="020B0604020202020204" pitchFamily="34" charset="0"/>
              </a:rPr>
              <a:t/>
            </a:r>
            <a:br>
              <a:rPr lang="en-US" sz="2800" b="1" dirty="0">
                <a:solidFill>
                  <a:srgbClr val="003399"/>
                </a:solidFill>
                <a:latin typeface="Franklin Gothic Book" panose="020B0503020102020204" pitchFamily="34" charset="0"/>
                <a:ea typeface="+mn-ea"/>
                <a:cs typeface="Arial" panose="020B0604020202020204" pitchFamily="34" charset="0"/>
              </a:rPr>
            </a:br>
            <a:endParaRPr lang="en-US" sz="2800" dirty="0">
              <a:latin typeface="Franklin Gothic Book" panose="020B0503020102020204" pitchFamily="34" charset="0"/>
            </a:endParaRPr>
          </a:p>
        </p:txBody>
      </p:sp>
      <p:sp>
        <p:nvSpPr>
          <p:cNvPr id="5" name="Title 3">
            <a:extLst>
              <a:ext uri="{FF2B5EF4-FFF2-40B4-BE49-F238E27FC236}">
                <a16:creationId xmlns:a16="http://schemas.microsoft.com/office/drawing/2014/main" id="{422BE710-165B-4455-A971-1AB79B6FF248}"/>
              </a:ext>
            </a:extLst>
          </p:cNvPr>
          <p:cNvSpPr txBox="1">
            <a:spLocks/>
          </p:cNvSpPr>
          <p:nvPr/>
        </p:nvSpPr>
        <p:spPr bwMode="auto">
          <a:xfrm>
            <a:off x="4409162" y="4196218"/>
            <a:ext cx="7528142" cy="17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0" fontAlgn="base" hangingPunct="0">
              <a:lnSpc>
                <a:spcPct val="100000"/>
              </a:lnSpc>
              <a:spcBef>
                <a:spcPct val="0"/>
              </a:spcBef>
              <a:spcAft>
                <a:spcPct val="0"/>
              </a:spcAft>
              <a:defRPr sz="3300" kern="1200">
                <a:solidFill>
                  <a:srgbClr val="000099"/>
                </a:solidFill>
                <a:latin typeface="Franklin Gothic Heavy" panose="020B0903020102020204" pitchFamily="34" charset="0"/>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a:lstStyle>
          <a:p>
            <a:pPr eaLnBrk="1" hangingPunct="1">
              <a:lnSpc>
                <a:spcPct val="90000"/>
              </a:lnSpc>
              <a:spcBef>
                <a:spcPts val="750"/>
              </a:spcBef>
            </a:pPr>
            <a:r>
              <a:rPr lang="en-US" altLang="en-US" sz="2800" b="1" dirty="0">
                <a:solidFill>
                  <a:prstClr val="black"/>
                </a:solidFill>
                <a:latin typeface="Franklin Gothic Book" panose="020B0503020102020204" pitchFamily="34" charset="0"/>
                <a:ea typeface="+mn-ea"/>
                <a:cs typeface="Arial" panose="020B0604020202020204" pitchFamily="34" charset="0"/>
              </a:rPr>
              <a:t>U.S. Department of Health and Human Services</a:t>
            </a:r>
            <a:br>
              <a:rPr lang="en-US" altLang="en-US" sz="2800" b="1" dirty="0">
                <a:solidFill>
                  <a:prstClr val="black"/>
                </a:solidFill>
                <a:latin typeface="Franklin Gothic Book" panose="020B0503020102020204" pitchFamily="34" charset="0"/>
                <a:ea typeface="+mn-ea"/>
                <a:cs typeface="Arial" panose="020B0604020202020204" pitchFamily="34" charset="0"/>
              </a:rPr>
            </a:br>
            <a:r>
              <a:rPr lang="en-US" altLang="en-US" sz="2800" b="1" dirty="0">
                <a:solidFill>
                  <a:prstClr val="black"/>
                </a:solidFill>
                <a:latin typeface="Franklin Gothic Book" panose="020B0503020102020204" pitchFamily="34" charset="0"/>
                <a:ea typeface="+mn-ea"/>
                <a:cs typeface="Arial" panose="020B0604020202020204" pitchFamily="34" charset="0"/>
              </a:rPr>
              <a:t>Office for Civil Rights</a:t>
            </a:r>
            <a:endParaRPr lang="en-US" sz="2800" dirty="0">
              <a:latin typeface="Franklin Gothic Book" panose="020B0503020102020204" pitchFamily="34" charset="0"/>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5842" name="Title 2"/>
          <p:cNvSpPr>
            <a:spLocks noGrp="1"/>
          </p:cNvSpPr>
          <p:nvPr>
            <p:ph type="title"/>
          </p:nvPr>
        </p:nvSpPr>
        <p:spPr>
          <a:xfrm>
            <a:off x="1981200" y="2057400"/>
            <a:ext cx="8229600" cy="1143000"/>
          </a:xfrm>
        </p:spPr>
        <p:txBody>
          <a:bodyPr/>
          <a:lstStyle/>
          <a:p>
            <a:pPr eaLnBrk="1" hangingPunct="1"/>
            <a:r>
              <a:rPr lang="en-US" altLang="en-US" sz="4800" dirty="0">
                <a:solidFill>
                  <a:schemeClr val="bg1"/>
                </a:solidFill>
              </a:rPr>
              <a:t>Establishing Civil Rights Jurisdiction</a:t>
            </a: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xfrm>
            <a:off x="1524000" y="457200"/>
            <a:ext cx="8001000" cy="685800"/>
          </a:xfrm>
        </p:spPr>
        <p:txBody>
          <a:bodyPr anchor="t"/>
          <a:lstStyle/>
          <a:p>
            <a:pPr eaLnBrk="1" hangingPunct="1"/>
            <a:r>
              <a:rPr lang="en-US" altLang="en-US" sz="4000" dirty="0">
                <a:cs typeface="Arial" panose="020B0604020202020204" pitchFamily="34" charset="0"/>
              </a:rPr>
              <a:t>Jurisdiction over the Entity </a:t>
            </a:r>
          </a:p>
        </p:txBody>
      </p:sp>
      <p:sp>
        <p:nvSpPr>
          <p:cNvPr id="36867" name="Content Placeholder 1"/>
          <p:cNvSpPr>
            <a:spLocks noGrp="1"/>
          </p:cNvSpPr>
          <p:nvPr>
            <p:ph idx="1"/>
          </p:nvPr>
        </p:nvSpPr>
        <p:spPr>
          <a:xfrm>
            <a:off x="851770" y="1600201"/>
            <a:ext cx="10697227" cy="4754563"/>
          </a:xfrm>
        </p:spPr>
        <p:txBody>
          <a:bodyPr/>
          <a:lstStyle/>
          <a:p>
            <a:pPr marL="338138" indent="-338138" eaLnBrk="1" hangingPunct="1">
              <a:spcBef>
                <a:spcPct val="0"/>
              </a:spcBef>
            </a:pPr>
            <a:r>
              <a:rPr lang="en-US" altLang="en-US" sz="3600" dirty="0">
                <a:cs typeface="Arial" panose="020B0604020202020204" pitchFamily="34" charset="0"/>
              </a:rPr>
              <a:t>Depending on the statute at issue, OCR has Federal civil rights jurisdiction over:</a:t>
            </a:r>
          </a:p>
          <a:p>
            <a:pPr marL="871538" lvl="1" indent="-471488" eaLnBrk="1" hangingPunct="1">
              <a:spcBef>
                <a:spcPts val="600"/>
              </a:spcBef>
              <a:spcAft>
                <a:spcPts val="600"/>
              </a:spcAft>
              <a:buFont typeface="Courier New" panose="02070309020205020404" pitchFamily="49" charset="0"/>
              <a:buChar char="o"/>
            </a:pPr>
            <a:r>
              <a:rPr lang="en-US" altLang="en-US" sz="3600" dirty="0">
                <a:cs typeface="Arial" panose="020B0604020202020204" pitchFamily="34" charset="0"/>
              </a:rPr>
              <a:t>Programs and activities that receive Federal financial assistance (FFA) from HHS,</a:t>
            </a:r>
          </a:p>
          <a:p>
            <a:pPr marL="871538" lvl="1" indent="-471488" eaLnBrk="1" hangingPunct="1">
              <a:spcBef>
                <a:spcPts val="600"/>
              </a:spcBef>
              <a:spcAft>
                <a:spcPts val="600"/>
              </a:spcAft>
              <a:buFont typeface="Courier New" panose="02070309020205020404" pitchFamily="49" charset="0"/>
              <a:buChar char="o"/>
            </a:pPr>
            <a:r>
              <a:rPr lang="en-US" altLang="en-US" sz="3600" dirty="0">
                <a:cs typeface="Arial" panose="020B0604020202020204" pitchFamily="34" charset="0"/>
              </a:rPr>
              <a:t>Federally (HHS) conducted programs, </a:t>
            </a:r>
          </a:p>
          <a:p>
            <a:pPr marL="871538" lvl="1" indent="-471488" eaLnBrk="1" hangingPunct="1">
              <a:spcBef>
                <a:spcPts val="600"/>
              </a:spcBef>
              <a:spcAft>
                <a:spcPts val="600"/>
              </a:spcAft>
              <a:buFont typeface="Courier New" panose="02070309020205020404" pitchFamily="49" charset="0"/>
              <a:buChar char="o"/>
            </a:pPr>
            <a:r>
              <a:rPr lang="en-US" altLang="en-US" sz="3600" dirty="0">
                <a:cs typeface="Arial" panose="020B0604020202020204" pitchFamily="34" charset="0"/>
              </a:rPr>
              <a:t>Public entities (state or local governments).</a:t>
            </a: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3"/>
          <p:cNvSpPr>
            <a:spLocks noGrp="1"/>
          </p:cNvSpPr>
          <p:nvPr>
            <p:ph type="title"/>
          </p:nvPr>
        </p:nvSpPr>
        <p:spPr>
          <a:xfrm>
            <a:off x="789140" y="294362"/>
            <a:ext cx="10897644" cy="762000"/>
          </a:xfrm>
        </p:spPr>
        <p:txBody>
          <a:bodyPr anchor="t"/>
          <a:lstStyle/>
          <a:p>
            <a:pPr eaLnBrk="1" hangingPunct="1"/>
            <a:r>
              <a:rPr lang="en-US" altLang="en-US" sz="4000" dirty="0">
                <a:cs typeface="Arial" panose="020B0604020202020204" pitchFamily="34" charset="0"/>
              </a:rPr>
              <a:t>What is Federal Financial Assistance (FFA)?</a:t>
            </a:r>
          </a:p>
        </p:txBody>
      </p:sp>
      <p:sp>
        <p:nvSpPr>
          <p:cNvPr id="2" name="Content Placeholder 1"/>
          <p:cNvSpPr>
            <a:spLocks noGrp="1"/>
          </p:cNvSpPr>
          <p:nvPr>
            <p:ph idx="1"/>
          </p:nvPr>
        </p:nvSpPr>
        <p:spPr>
          <a:xfrm>
            <a:off x="1524000" y="1671638"/>
            <a:ext cx="8747342" cy="4754562"/>
          </a:xfrm>
        </p:spPr>
        <p:txBody>
          <a:bodyPr rtlCol="0">
            <a:normAutofit/>
          </a:bodyPr>
          <a:lstStyle/>
          <a:p>
            <a:pPr marL="463550" indent="-463550" eaLnBrk="1" fontAlgn="auto" hangingPunct="1">
              <a:spcAft>
                <a:spcPts val="0"/>
              </a:spcAft>
              <a:defRPr/>
            </a:pPr>
            <a:r>
              <a:rPr lang="en-US" sz="3800" dirty="0">
                <a:cs typeface="Arial" panose="020B0604020202020204" pitchFamily="34" charset="0"/>
              </a:rPr>
              <a:t>“Federal financial assistance” means assistance in the form of any grant, loan, or contract.</a:t>
            </a:r>
          </a:p>
          <a:p>
            <a:pPr marL="347472" indent="0" eaLnBrk="1" fontAlgn="auto" hangingPunct="1">
              <a:spcAft>
                <a:spcPts val="0"/>
              </a:spcAft>
              <a:buNone/>
              <a:defRPr/>
            </a:pPr>
            <a:endParaRPr lang="en-US" sz="3600" dirty="0">
              <a:cs typeface="Arial" panose="020B0604020202020204" pitchFamily="34" charset="0"/>
            </a:endParaRPr>
          </a:p>
          <a:p>
            <a:pPr marL="463550" indent="-463550" eaLnBrk="1" fontAlgn="auto" hangingPunct="1">
              <a:spcAft>
                <a:spcPts val="0"/>
              </a:spcAft>
              <a:defRPr/>
            </a:pPr>
            <a:r>
              <a:rPr lang="en-US" sz="3800" u="sng" dirty="0">
                <a:cs typeface="Arial" panose="020B0604020202020204" pitchFamily="34" charset="0"/>
              </a:rPr>
              <a:t>See</a:t>
            </a:r>
            <a:r>
              <a:rPr lang="en-US" sz="3800" dirty="0">
                <a:cs typeface="Arial" panose="020B0604020202020204" pitchFamily="34" charset="0"/>
              </a:rPr>
              <a:t> 42 U.S.C. § 2000d-1</a:t>
            </a:r>
          </a:p>
          <a:p>
            <a:pPr eaLnBrk="1" fontAlgn="auto" hangingPunct="1">
              <a:spcAft>
                <a:spcPts val="0"/>
              </a:spcAft>
              <a:defRPr/>
            </a:pPr>
            <a:endParaRPr lang="en-US" sz="2800" dirty="0">
              <a:cs typeface="Arial" panose="020B0604020202020204" pitchFamily="34" charset="0"/>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3"/>
          <p:cNvSpPr>
            <a:spLocks noGrp="1"/>
          </p:cNvSpPr>
          <p:nvPr>
            <p:ph type="title"/>
          </p:nvPr>
        </p:nvSpPr>
        <p:spPr>
          <a:xfrm>
            <a:off x="751561" y="320033"/>
            <a:ext cx="11022904" cy="922338"/>
          </a:xfrm>
        </p:spPr>
        <p:txBody>
          <a:bodyPr anchor="t"/>
          <a:lstStyle/>
          <a:p>
            <a:pPr eaLnBrk="1" hangingPunct="1"/>
            <a:r>
              <a:rPr lang="en-US" altLang="en-US" sz="3800" dirty="0">
                <a:cs typeface="Arial" panose="020B0604020202020204" pitchFamily="34" charset="0"/>
              </a:rPr>
              <a:t>Examples of FFA Recipients in the OCR Context</a:t>
            </a:r>
          </a:p>
        </p:txBody>
      </p:sp>
      <p:sp>
        <p:nvSpPr>
          <p:cNvPr id="2" name="Content Placeholder 1"/>
          <p:cNvSpPr>
            <a:spLocks noGrp="1"/>
          </p:cNvSpPr>
          <p:nvPr>
            <p:ph idx="1"/>
          </p:nvPr>
        </p:nvSpPr>
        <p:spPr>
          <a:xfrm>
            <a:off x="751561" y="1531938"/>
            <a:ext cx="10734805" cy="4419600"/>
          </a:xfrm>
        </p:spPr>
        <p:txBody>
          <a:bodyPr rtlCol="0">
            <a:normAutofit fontScale="92500" lnSpcReduction="20000"/>
          </a:bodyPr>
          <a:lstStyle/>
          <a:p>
            <a:pPr marL="342900" indent="-342900" eaLnBrk="1" fontAlgn="auto" hangingPunct="1">
              <a:spcBef>
                <a:spcPts val="600"/>
              </a:spcBef>
              <a:spcAft>
                <a:spcPts val="600"/>
              </a:spcAft>
              <a:defRPr/>
            </a:pPr>
            <a:r>
              <a:rPr lang="en-US" sz="3000" dirty="0">
                <a:cs typeface="Arial" panose="020B0604020202020204" pitchFamily="34" charset="0"/>
              </a:rPr>
              <a:t>Health care providers participating in CHIP and Medicaid programs</a:t>
            </a:r>
          </a:p>
          <a:p>
            <a:pPr marL="342900" indent="-342900" eaLnBrk="1" fontAlgn="auto" hangingPunct="1">
              <a:spcBef>
                <a:spcPts val="600"/>
              </a:spcBef>
              <a:spcAft>
                <a:spcPts val="600"/>
              </a:spcAft>
              <a:defRPr/>
            </a:pPr>
            <a:r>
              <a:rPr lang="en-US" sz="3000" dirty="0">
                <a:cs typeface="Arial" panose="020B0604020202020204" pitchFamily="34" charset="0"/>
              </a:rPr>
              <a:t>Hospitals and nursing homes under Medicare Part A</a:t>
            </a:r>
          </a:p>
          <a:p>
            <a:pPr marL="342900" indent="-342900" eaLnBrk="1" fontAlgn="auto" hangingPunct="1">
              <a:spcBef>
                <a:spcPts val="600"/>
              </a:spcBef>
              <a:spcAft>
                <a:spcPts val="600"/>
              </a:spcAft>
              <a:defRPr/>
            </a:pPr>
            <a:r>
              <a:rPr lang="en-US" sz="3000" dirty="0">
                <a:cs typeface="Arial" panose="020B0604020202020204" pitchFamily="34" charset="0"/>
              </a:rPr>
              <a:t>Medicare Advantage Plans (HMOs and PPOs) under Medicare Part C</a:t>
            </a:r>
          </a:p>
          <a:p>
            <a:pPr marL="342900" indent="-342900" eaLnBrk="1" fontAlgn="auto" hangingPunct="1">
              <a:spcBef>
                <a:spcPts val="600"/>
              </a:spcBef>
              <a:spcAft>
                <a:spcPts val="600"/>
              </a:spcAft>
              <a:defRPr/>
            </a:pPr>
            <a:r>
              <a:rPr lang="en-US" sz="3000" dirty="0">
                <a:cs typeface="Arial" panose="020B0604020202020204" pitchFamily="34" charset="0"/>
              </a:rPr>
              <a:t>Prescription Drug Plan sponsors and Medicare Advantage Drug Plans under Medicare Part D</a:t>
            </a:r>
          </a:p>
          <a:p>
            <a:pPr marL="342900" indent="-342900" eaLnBrk="1" fontAlgn="auto" hangingPunct="1">
              <a:spcBef>
                <a:spcPts val="600"/>
              </a:spcBef>
              <a:spcAft>
                <a:spcPts val="600"/>
              </a:spcAft>
              <a:defRPr/>
            </a:pPr>
            <a:r>
              <a:rPr lang="en-US" sz="3000" dirty="0">
                <a:cs typeface="Arial" panose="020B0604020202020204" pitchFamily="34" charset="0"/>
              </a:rPr>
              <a:t>Head Start Programs</a:t>
            </a:r>
          </a:p>
          <a:p>
            <a:pPr marL="342900" indent="-342900" eaLnBrk="1" fontAlgn="auto" hangingPunct="1">
              <a:spcBef>
                <a:spcPts val="600"/>
              </a:spcBef>
              <a:spcAft>
                <a:spcPts val="600"/>
              </a:spcAft>
              <a:defRPr/>
            </a:pPr>
            <a:r>
              <a:rPr lang="en-US" sz="3000" dirty="0">
                <a:cs typeface="Arial" panose="020B0604020202020204" pitchFamily="34" charset="0"/>
              </a:rPr>
              <a:t>TANF Programs</a:t>
            </a:r>
          </a:p>
          <a:p>
            <a:pPr marL="342900" indent="-342900" eaLnBrk="1" fontAlgn="auto" hangingPunct="1">
              <a:spcBef>
                <a:spcPts val="600"/>
              </a:spcBef>
              <a:spcAft>
                <a:spcPts val="600"/>
              </a:spcAft>
              <a:defRPr/>
            </a:pPr>
            <a:r>
              <a:rPr lang="en-US" sz="3000" dirty="0">
                <a:cs typeface="Arial" panose="020B0604020202020204" pitchFamily="34" charset="0"/>
              </a:rPr>
              <a:t>Adoption and Foster Care Agencies</a:t>
            </a:r>
          </a:p>
          <a:p>
            <a:pPr marL="342900" indent="-342900" eaLnBrk="1" fontAlgn="auto" hangingPunct="1">
              <a:spcBef>
                <a:spcPts val="600"/>
              </a:spcBef>
              <a:spcAft>
                <a:spcPts val="600"/>
              </a:spcAft>
              <a:defRPr/>
            </a:pPr>
            <a:r>
              <a:rPr lang="en-US" sz="3000" dirty="0">
                <a:cs typeface="Arial" panose="020B0604020202020204" pitchFamily="34" charset="0"/>
              </a:rPr>
              <a:t>Scholarships, loans, and grants are also FFA</a:t>
            </a:r>
          </a:p>
          <a:p>
            <a:pPr marL="342900" indent="-342900" eaLnBrk="1" fontAlgn="auto" hangingPunct="1">
              <a:spcAft>
                <a:spcPts val="0"/>
              </a:spcAft>
              <a:defRPr/>
            </a:pPr>
            <a:endParaRPr lang="en-US" sz="3000" dirty="0">
              <a:cs typeface="Arial" panose="020B0604020202020204" pitchFamily="34" charset="0"/>
            </a:endParaRPr>
          </a:p>
          <a:p>
            <a:pPr eaLnBrk="1" fontAlgn="auto" hangingPunct="1">
              <a:spcAft>
                <a:spcPts val="0"/>
              </a:spcAft>
              <a:defRPr/>
            </a:pPr>
            <a:endParaRPr lang="en-US" sz="2800" dirty="0">
              <a:cs typeface="Arial" panose="020B0604020202020204" pitchFamily="34" charset="0"/>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841245" y="442586"/>
            <a:ext cx="6400800" cy="609600"/>
          </a:xfrm>
        </p:spPr>
        <p:txBody>
          <a:bodyPr anchor="t"/>
          <a:lstStyle/>
          <a:p>
            <a:pPr eaLnBrk="1" hangingPunct="1"/>
            <a:r>
              <a:rPr lang="en-US" altLang="en-US" sz="4400" dirty="0">
                <a:cs typeface="Arial" panose="020B0604020202020204" pitchFamily="34" charset="0"/>
              </a:rPr>
              <a:t>Filing Complaints </a:t>
            </a:r>
            <a:endParaRPr lang="en-US" altLang="en-US" sz="4400" b="1" dirty="0">
              <a:cs typeface="Arial" panose="020B0604020202020204" pitchFamily="34" charset="0"/>
            </a:endParaRPr>
          </a:p>
        </p:txBody>
      </p:sp>
      <p:sp>
        <p:nvSpPr>
          <p:cNvPr id="31748" name="Rectangle 5"/>
          <p:cNvSpPr>
            <a:spLocks noGrp="1" noChangeArrowheads="1"/>
          </p:cNvSpPr>
          <p:nvPr>
            <p:ph idx="1"/>
          </p:nvPr>
        </p:nvSpPr>
        <p:spPr>
          <a:xfrm>
            <a:off x="1039660" y="1447800"/>
            <a:ext cx="10296395" cy="4495800"/>
          </a:xfrm>
        </p:spPr>
        <p:txBody>
          <a:bodyPr rtlCol="0">
            <a:normAutofit lnSpcReduction="10000"/>
          </a:bodyPr>
          <a:lstStyle/>
          <a:p>
            <a:pPr marL="400050" indent="-400050" eaLnBrk="1" fontAlgn="auto" hangingPunct="1">
              <a:spcBef>
                <a:spcPts val="600"/>
              </a:spcBef>
              <a:spcAft>
                <a:spcPts val="600"/>
              </a:spcAft>
              <a:defRPr/>
            </a:pPr>
            <a:r>
              <a:rPr lang="en-US" altLang="en-US" sz="3200" dirty="0">
                <a:cs typeface="Arial" panose="020B0604020202020204" pitchFamily="34" charset="0"/>
              </a:rPr>
              <a:t>Any person or organization may file a complaint with OCR by mail or electronically.</a:t>
            </a:r>
          </a:p>
          <a:p>
            <a:pPr marL="977900" lvl="1" indent="-514350" eaLnBrk="1" fontAlgn="auto" hangingPunct="1">
              <a:spcBef>
                <a:spcPts val="600"/>
              </a:spcBef>
              <a:spcAft>
                <a:spcPts val="600"/>
              </a:spcAft>
              <a:buClr>
                <a:schemeClr val="tx1"/>
              </a:buClr>
              <a:buSzPct val="100000"/>
              <a:defRPr/>
            </a:pPr>
            <a:r>
              <a:rPr lang="en-US" altLang="en-US" sz="3200" dirty="0">
                <a:cs typeface="Arial" panose="020B0604020202020204" pitchFamily="34" charset="0"/>
              </a:rPr>
              <a:t>Only for possible violations occurring after compliance date of the law at issue.</a:t>
            </a:r>
          </a:p>
          <a:p>
            <a:pPr marL="977900" lvl="1" indent="-514350" eaLnBrk="1" fontAlgn="auto" hangingPunct="1">
              <a:spcBef>
                <a:spcPts val="600"/>
              </a:spcBef>
              <a:spcAft>
                <a:spcPts val="600"/>
              </a:spcAft>
              <a:buClr>
                <a:schemeClr val="tx1"/>
              </a:buClr>
              <a:buSzPct val="100000"/>
              <a:defRPr/>
            </a:pPr>
            <a:r>
              <a:rPr lang="en-US" altLang="en-US" sz="3200" dirty="0">
                <a:cs typeface="Arial" panose="020B0604020202020204" pitchFamily="34" charset="0"/>
              </a:rPr>
              <a:t>Complaints should be filed within 180 days of when the complainant knew or should have known that the act or omission occurred. </a:t>
            </a:r>
          </a:p>
          <a:p>
            <a:pPr marL="463550" indent="-463550" eaLnBrk="1" fontAlgn="auto" hangingPunct="1">
              <a:spcBef>
                <a:spcPts val="600"/>
              </a:spcBef>
              <a:spcAft>
                <a:spcPts val="600"/>
              </a:spcAft>
              <a:defRPr/>
            </a:pPr>
            <a:r>
              <a:rPr lang="en-US" altLang="en-US" sz="3200" dirty="0">
                <a:cs typeface="Arial" panose="020B0604020202020204" pitchFamily="34" charset="0"/>
              </a:rPr>
              <a:t>Individuals may also file complaints with Covered Entity.</a:t>
            </a:r>
          </a:p>
          <a:p>
            <a:pPr marL="347472" lvl="1" eaLnBrk="1" fontAlgn="auto" hangingPunct="1">
              <a:spcBef>
                <a:spcPts val="400"/>
              </a:spcBef>
              <a:spcAft>
                <a:spcPts val="0"/>
              </a:spcAft>
              <a:buFont typeface="Lucida Sans Unicode" panose="020B0602030504020204" pitchFamily="34" charset="0"/>
              <a:buChar char="‣"/>
              <a:defRPr/>
            </a:pPr>
            <a:endParaRPr lang="en-US" altLang="en-US" sz="2800" dirty="0">
              <a:cs typeface="Arial" panose="020B0604020202020204" pitchFamily="34" charset="0"/>
            </a:endParaRPr>
          </a:p>
          <a:p>
            <a:pPr lvl="1" eaLnBrk="1" fontAlgn="auto" hangingPunct="1">
              <a:spcAft>
                <a:spcPts val="0"/>
              </a:spcAft>
              <a:buNone/>
              <a:defRPr/>
            </a:pPr>
            <a:endParaRPr lang="en-US" altLang="en-US" sz="2800" dirty="0">
              <a:cs typeface="Arial" panose="020B0604020202020204" pitchFamily="34" charset="0"/>
            </a:endParaRPr>
          </a:p>
        </p:txBody>
      </p:sp>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8"/>
          <p:cNvSpPr>
            <a:spLocks noGrp="1" noChangeArrowheads="1"/>
          </p:cNvSpPr>
          <p:nvPr>
            <p:ph type="title"/>
          </p:nvPr>
        </p:nvSpPr>
        <p:spPr>
          <a:xfrm>
            <a:off x="874061" y="382044"/>
            <a:ext cx="7618586" cy="762000"/>
          </a:xfrm>
        </p:spPr>
        <p:txBody>
          <a:bodyPr anchor="t"/>
          <a:lstStyle/>
          <a:p>
            <a:pPr eaLnBrk="1" hangingPunct="1"/>
            <a:r>
              <a:rPr lang="en-US" altLang="en-US" sz="4400" b="1" dirty="0">
                <a:cs typeface="Arial" panose="020B0604020202020204" pitchFamily="34" charset="0"/>
              </a:rPr>
              <a:t>Complaint Process</a:t>
            </a:r>
          </a:p>
        </p:txBody>
      </p:sp>
      <p:sp>
        <p:nvSpPr>
          <p:cNvPr id="32772" name="Rectangle 9"/>
          <p:cNvSpPr>
            <a:spLocks noGrp="1" noChangeArrowheads="1"/>
          </p:cNvSpPr>
          <p:nvPr>
            <p:ph idx="1"/>
          </p:nvPr>
        </p:nvSpPr>
        <p:spPr>
          <a:xfrm>
            <a:off x="874061" y="1377864"/>
            <a:ext cx="10587254" cy="4622104"/>
          </a:xfrm>
        </p:spPr>
        <p:txBody>
          <a:bodyPr rtlCol="0">
            <a:noAutofit/>
          </a:bodyPr>
          <a:lstStyle/>
          <a:p>
            <a:pPr marL="463550" indent="-350838" eaLnBrk="1" fontAlgn="auto" hangingPunct="1">
              <a:spcAft>
                <a:spcPts val="0"/>
              </a:spcAft>
              <a:buSzPct val="100000"/>
              <a:defRPr/>
            </a:pPr>
            <a:r>
              <a:rPr lang="en-US" altLang="en-US" sz="3200" dirty="0">
                <a:cs typeface="Arial" panose="020B0604020202020204" pitchFamily="34" charset="0"/>
              </a:rPr>
              <a:t>Informal review may resolve issue fully without formal investigation</a:t>
            </a:r>
          </a:p>
          <a:p>
            <a:pPr marL="1195388" lvl="3" indent="-276225" eaLnBrk="1" fontAlgn="auto" hangingPunct="1">
              <a:spcBef>
                <a:spcPts val="400"/>
              </a:spcBef>
              <a:spcAft>
                <a:spcPts val="0"/>
              </a:spcAft>
              <a:buSzPct val="100000"/>
              <a:buFont typeface="Wingdings" panose="05000000000000000000" pitchFamily="2" charset="2"/>
              <a:buChar char="§"/>
              <a:defRPr/>
            </a:pPr>
            <a:r>
              <a:rPr lang="en-US" altLang="en-US" sz="3200" dirty="0">
                <a:cs typeface="Arial" panose="020B0604020202020204" pitchFamily="34" charset="0"/>
              </a:rPr>
              <a:t>Many complaints will be resolved at this stage</a:t>
            </a:r>
          </a:p>
          <a:p>
            <a:pPr marL="514350" indent="-339725" eaLnBrk="1" fontAlgn="auto" hangingPunct="1">
              <a:spcAft>
                <a:spcPts val="0"/>
              </a:spcAft>
              <a:buSzPct val="100000"/>
              <a:defRPr/>
            </a:pPr>
            <a:r>
              <a:rPr lang="en-US" altLang="en-US" sz="3200" dirty="0">
                <a:cs typeface="Arial" panose="020B0604020202020204" pitchFamily="34" charset="0"/>
              </a:rPr>
              <a:t>If not, begin investigation</a:t>
            </a:r>
          </a:p>
          <a:p>
            <a:pPr lvl="1" indent="-339725" eaLnBrk="1" fontAlgn="auto" hangingPunct="1">
              <a:spcBef>
                <a:spcPts val="400"/>
              </a:spcBef>
              <a:spcAft>
                <a:spcPts val="0"/>
              </a:spcAft>
              <a:buClr>
                <a:schemeClr val="tx1"/>
              </a:buClr>
              <a:buSzPct val="100000"/>
              <a:defRPr/>
            </a:pPr>
            <a:r>
              <a:rPr lang="en-US" altLang="en-US" sz="3200" dirty="0">
                <a:cs typeface="Arial" panose="020B0604020202020204" pitchFamily="34" charset="0"/>
              </a:rPr>
              <a:t>Voluntary resolution may be possible through</a:t>
            </a:r>
          </a:p>
          <a:p>
            <a:pPr marL="1524762" lvl="3" indent="-457200" eaLnBrk="1" fontAlgn="auto" hangingPunct="1">
              <a:spcBef>
                <a:spcPts val="400"/>
              </a:spcBef>
              <a:spcAft>
                <a:spcPts val="0"/>
              </a:spcAft>
              <a:buSzPct val="100000"/>
              <a:buFont typeface="Wingdings" panose="05000000000000000000" pitchFamily="2" charset="2"/>
              <a:buChar char="§"/>
              <a:defRPr/>
            </a:pPr>
            <a:r>
              <a:rPr lang="en-US" altLang="en-US" sz="3000" dirty="0">
                <a:cs typeface="Arial" panose="020B0604020202020204" pitchFamily="34" charset="0"/>
              </a:rPr>
              <a:t>Education</a:t>
            </a:r>
          </a:p>
          <a:p>
            <a:pPr marL="1524762" lvl="3" indent="-457200" eaLnBrk="1" fontAlgn="auto" hangingPunct="1">
              <a:spcBef>
                <a:spcPts val="400"/>
              </a:spcBef>
              <a:spcAft>
                <a:spcPts val="0"/>
              </a:spcAft>
              <a:buSzPct val="100000"/>
              <a:buFont typeface="Wingdings" panose="05000000000000000000" pitchFamily="2" charset="2"/>
              <a:buChar char="§"/>
              <a:defRPr/>
            </a:pPr>
            <a:r>
              <a:rPr lang="en-US" altLang="en-US" sz="3000" dirty="0">
                <a:cs typeface="Arial" panose="020B0604020202020204" pitchFamily="34" charset="0"/>
              </a:rPr>
              <a:t>Training</a:t>
            </a:r>
          </a:p>
          <a:p>
            <a:pPr marL="347472" eaLnBrk="1" fontAlgn="auto" hangingPunct="1">
              <a:spcAft>
                <a:spcPts val="0"/>
              </a:spcAft>
              <a:buSzPct val="100000"/>
              <a:defRPr/>
            </a:pPr>
            <a:r>
              <a:rPr lang="en-US" altLang="en-US" sz="3200" dirty="0">
                <a:cs typeface="Arial" panose="020B0604020202020204" pitchFamily="34" charset="0"/>
              </a:rPr>
              <a:t>Technical Assistance</a:t>
            </a:r>
          </a:p>
          <a:p>
            <a:pPr marL="347472" eaLnBrk="1" fontAlgn="auto" hangingPunct="1">
              <a:spcAft>
                <a:spcPts val="0"/>
              </a:spcAft>
              <a:buSzPct val="100000"/>
              <a:defRPr/>
            </a:pPr>
            <a:r>
              <a:rPr lang="en-US" altLang="en-US" sz="3200" dirty="0">
                <a:cs typeface="Arial" panose="020B0604020202020204" pitchFamily="34" charset="0"/>
              </a:rPr>
              <a:t>Some cases may require formal enforcement</a:t>
            </a:r>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30350" y="457201"/>
            <a:ext cx="6400800" cy="727075"/>
          </a:xfrm>
        </p:spPr>
        <p:txBody>
          <a:bodyPr anchor="t"/>
          <a:lstStyle/>
          <a:p>
            <a:pPr eaLnBrk="1" hangingPunct="1"/>
            <a:r>
              <a:rPr lang="en-US" altLang="en-US" sz="4400" b="1" dirty="0">
                <a:cs typeface="Arial" panose="020B0604020202020204" pitchFamily="34" charset="0"/>
              </a:rPr>
              <a:t>Types of Discrimination</a:t>
            </a:r>
          </a:p>
        </p:txBody>
      </p:sp>
      <p:sp>
        <p:nvSpPr>
          <p:cNvPr id="8195" name="Content Placeholder 2"/>
          <p:cNvSpPr>
            <a:spLocks noGrp="1"/>
          </p:cNvSpPr>
          <p:nvPr>
            <p:ph idx="1"/>
          </p:nvPr>
        </p:nvSpPr>
        <p:spPr>
          <a:xfrm>
            <a:off x="1064712" y="1503123"/>
            <a:ext cx="8843376" cy="4699241"/>
          </a:xfrm>
        </p:spPr>
        <p:txBody>
          <a:bodyPr rtlCol="0">
            <a:normAutofit/>
          </a:bodyPr>
          <a:lstStyle/>
          <a:p>
            <a:pPr marL="865188" lvl="1" eaLnBrk="1" fontAlgn="auto" hangingPunct="1">
              <a:spcAft>
                <a:spcPts val="0"/>
              </a:spcAft>
              <a:buSzPct val="80000"/>
              <a:buNone/>
              <a:defRPr/>
            </a:pPr>
            <a:r>
              <a:rPr lang="en-US" altLang="en-US" sz="3200" b="1" dirty="0">
                <a:cs typeface="Arial" panose="020B0604020202020204" pitchFamily="34" charset="0"/>
              </a:rPr>
              <a:t>Disparate treatment (intentional)</a:t>
            </a:r>
          </a:p>
          <a:p>
            <a:pPr marL="1208088" lvl="2" indent="-293688" eaLnBrk="1" fontAlgn="auto" hangingPunct="1">
              <a:spcBef>
                <a:spcPct val="0"/>
              </a:spcBef>
              <a:spcAft>
                <a:spcPts val="1200"/>
              </a:spcAft>
              <a:buSzPct val="100000"/>
              <a:defRPr/>
            </a:pPr>
            <a:r>
              <a:rPr lang="en-US" altLang="en-US" sz="3200" dirty="0">
                <a:cs typeface="Arial" panose="020B0604020202020204" pitchFamily="34" charset="0"/>
              </a:rPr>
              <a:t>Intentional discrimination because of race, color, national origin, age, sex or disability. </a:t>
            </a:r>
          </a:p>
          <a:p>
            <a:pPr marL="865188" lvl="1" eaLnBrk="1" fontAlgn="auto" hangingPunct="1">
              <a:spcBef>
                <a:spcPts val="600"/>
              </a:spcBef>
              <a:spcAft>
                <a:spcPts val="0"/>
              </a:spcAft>
              <a:buSzPct val="80000"/>
              <a:buNone/>
              <a:defRPr/>
            </a:pPr>
            <a:r>
              <a:rPr lang="en-US" altLang="en-US" sz="3200" b="1" dirty="0">
                <a:cs typeface="Arial" panose="020B0604020202020204" pitchFamily="34" charset="0"/>
              </a:rPr>
              <a:t>Disparate impact (unintentional)</a:t>
            </a:r>
          </a:p>
          <a:p>
            <a:pPr marL="1208088" lvl="2" indent="-293688" eaLnBrk="1" fontAlgn="auto" hangingPunct="1">
              <a:spcAft>
                <a:spcPts val="0"/>
              </a:spcAft>
              <a:buSzPct val="100000"/>
              <a:defRPr/>
            </a:pPr>
            <a:r>
              <a:rPr lang="en-US" altLang="en-US" sz="3200" dirty="0">
                <a:cs typeface="Arial" panose="020B0604020202020204" pitchFamily="34" charset="0"/>
              </a:rPr>
              <a:t>Facially neutral policy or procedure that has the effect of discriminating against individuals of particular race, color, national origin, age, sex or disability.</a:t>
            </a:r>
          </a:p>
          <a:p>
            <a:pPr eaLnBrk="1" fontAlgn="auto" hangingPunct="1">
              <a:spcAft>
                <a:spcPts val="0"/>
              </a:spcAft>
              <a:defRPr/>
            </a:pPr>
            <a:endParaRPr lang="en-US" altLang="en-US" sz="2800" dirty="0">
              <a:cs typeface="Arial" panose="020B0604020202020204" pitchFamily="34" charset="0"/>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title"/>
          </p:nvPr>
        </p:nvSpPr>
        <p:spPr>
          <a:xfrm>
            <a:off x="1628383" y="393526"/>
            <a:ext cx="9720197" cy="762000"/>
          </a:xfrm>
        </p:spPr>
        <p:txBody>
          <a:bodyPr anchor="t"/>
          <a:lstStyle/>
          <a:p>
            <a:pPr eaLnBrk="1" hangingPunct="1"/>
            <a:r>
              <a:rPr lang="en-US" altLang="en-US" sz="4000" dirty="0">
                <a:cs typeface="Arial" panose="020B0604020202020204" pitchFamily="34" charset="0"/>
              </a:rPr>
              <a:t>Conduct Prohibited by FFA Recipients</a:t>
            </a:r>
            <a:endParaRPr lang="en-US" altLang="en-US" sz="4000" b="1" dirty="0">
              <a:cs typeface="Arial" panose="020B0604020202020204" pitchFamily="34" charset="0"/>
            </a:endParaRPr>
          </a:p>
        </p:txBody>
      </p:sp>
      <p:sp>
        <p:nvSpPr>
          <p:cNvPr id="9220" name="Rectangle 5"/>
          <p:cNvSpPr>
            <a:spLocks noGrp="1" noChangeArrowheads="1"/>
          </p:cNvSpPr>
          <p:nvPr>
            <p:ph idx="1"/>
          </p:nvPr>
        </p:nvSpPr>
        <p:spPr>
          <a:xfrm>
            <a:off x="726510" y="1340285"/>
            <a:ext cx="10622070" cy="4997885"/>
          </a:xfrm>
        </p:spPr>
        <p:txBody>
          <a:bodyPr rtlCol="0">
            <a:noAutofit/>
          </a:bodyPr>
          <a:lstStyle/>
          <a:p>
            <a:pPr eaLnBrk="1" fontAlgn="auto" hangingPunct="1">
              <a:spcBef>
                <a:spcPts val="500"/>
              </a:spcBef>
              <a:spcAft>
                <a:spcPts val="500"/>
              </a:spcAft>
              <a:buNone/>
              <a:defRPr/>
            </a:pPr>
            <a:r>
              <a:rPr lang="en-US" altLang="en-US" sz="2900" dirty="0">
                <a:cs typeface="Arial" panose="020B0604020202020204" pitchFamily="34" charset="0"/>
              </a:rPr>
              <a:t>Recipients shall not:</a:t>
            </a:r>
          </a:p>
          <a:p>
            <a:pPr lvl="1" indent="-339725" eaLnBrk="1" fontAlgn="auto" hangingPunct="1">
              <a:lnSpc>
                <a:spcPct val="90000"/>
              </a:lnSpc>
              <a:spcBef>
                <a:spcPts val="500"/>
              </a:spcBef>
              <a:spcAft>
                <a:spcPts val="500"/>
              </a:spcAft>
              <a:buFont typeface="Lucida Sans Unicode" panose="020B0602030504020204" pitchFamily="34" charset="0"/>
              <a:buChar char="‣"/>
              <a:defRPr/>
            </a:pPr>
            <a:r>
              <a:rPr lang="en-US" sz="2900" dirty="0">
                <a:cs typeface="Arial" panose="020B0604020202020204" pitchFamily="34" charset="0"/>
              </a:rPr>
              <a:t>Deny an individual a service, aid, or other benefit.</a:t>
            </a:r>
          </a:p>
          <a:p>
            <a:pPr lvl="1" indent="-339725" eaLnBrk="1" fontAlgn="auto" hangingPunct="1">
              <a:lnSpc>
                <a:spcPct val="90000"/>
              </a:lnSpc>
              <a:spcBef>
                <a:spcPts val="500"/>
              </a:spcBef>
              <a:spcAft>
                <a:spcPts val="500"/>
              </a:spcAft>
              <a:buFont typeface="Lucida Sans Unicode" panose="020B0602030504020204" pitchFamily="34" charset="0"/>
              <a:buChar char="‣"/>
              <a:defRPr/>
            </a:pPr>
            <a:r>
              <a:rPr lang="en-US" sz="2900" dirty="0">
                <a:cs typeface="Arial" panose="020B0604020202020204" pitchFamily="34" charset="0"/>
              </a:rPr>
              <a:t>Provide a benefit, etc. which is different or provided in a different manner.</a:t>
            </a:r>
          </a:p>
          <a:p>
            <a:pPr lvl="1" indent="-339725" eaLnBrk="1" fontAlgn="auto" hangingPunct="1">
              <a:lnSpc>
                <a:spcPct val="90000"/>
              </a:lnSpc>
              <a:spcBef>
                <a:spcPts val="500"/>
              </a:spcBef>
              <a:spcAft>
                <a:spcPts val="500"/>
              </a:spcAft>
              <a:buFont typeface="Lucida Sans Unicode" panose="020B0602030504020204" pitchFamily="34" charset="0"/>
              <a:buChar char="‣"/>
              <a:defRPr/>
            </a:pPr>
            <a:r>
              <a:rPr lang="en-US" sz="2900" dirty="0">
                <a:cs typeface="Arial" panose="020B0604020202020204" pitchFamily="34" charset="0"/>
              </a:rPr>
              <a:t>Subject an individual to segregation or separate treatment.</a:t>
            </a:r>
          </a:p>
          <a:p>
            <a:pPr lvl="1" indent="-339725" eaLnBrk="1" fontAlgn="auto" hangingPunct="1">
              <a:spcBef>
                <a:spcPts val="500"/>
              </a:spcBef>
              <a:spcAft>
                <a:spcPts val="500"/>
              </a:spcAft>
              <a:buFont typeface="Lucida Sans Unicode" panose="020B0602030504020204" pitchFamily="34" charset="0"/>
              <a:buChar char="‣"/>
              <a:defRPr/>
            </a:pPr>
            <a:r>
              <a:rPr lang="en-US" sz="2900" dirty="0">
                <a:cs typeface="Arial" panose="020B0604020202020204" pitchFamily="34" charset="0"/>
              </a:rPr>
              <a:t>Restrict an individual in the enjoyment of benefits, privileges, etc.</a:t>
            </a:r>
          </a:p>
          <a:p>
            <a:pPr lvl="1" indent="-339725" eaLnBrk="1" fontAlgn="auto" hangingPunct="1">
              <a:spcBef>
                <a:spcPts val="500"/>
              </a:spcBef>
              <a:spcAft>
                <a:spcPts val="500"/>
              </a:spcAft>
              <a:buFont typeface="Lucida Sans Unicode" panose="020B0602030504020204" pitchFamily="34" charset="0"/>
              <a:buChar char="‣"/>
              <a:defRPr/>
            </a:pPr>
            <a:r>
              <a:rPr lang="en-US" sz="2900" dirty="0">
                <a:cs typeface="Arial" panose="020B0604020202020204" pitchFamily="34" charset="0"/>
              </a:rPr>
              <a:t>Treat an individual differently in determining eligibility.</a:t>
            </a:r>
          </a:p>
          <a:p>
            <a:pPr lvl="1" indent="-339725" eaLnBrk="1" fontAlgn="auto" hangingPunct="1">
              <a:spcBef>
                <a:spcPts val="500"/>
              </a:spcBef>
              <a:spcAft>
                <a:spcPts val="500"/>
              </a:spcAft>
              <a:buFont typeface="Lucida Sans Unicode" panose="020B0602030504020204" pitchFamily="34" charset="0"/>
              <a:buChar char="‣"/>
              <a:defRPr/>
            </a:pPr>
            <a:r>
              <a:rPr lang="en-US" sz="2900" dirty="0">
                <a:cs typeface="Arial" panose="020B0604020202020204" pitchFamily="34" charset="0"/>
              </a:rPr>
              <a:t>Deny a person opportunity to participate on planning board.</a:t>
            </a:r>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4"/>
          <p:cNvSpPr>
            <a:spLocks noGrp="1" noChangeArrowheads="1"/>
          </p:cNvSpPr>
          <p:nvPr>
            <p:ph type="title"/>
          </p:nvPr>
        </p:nvSpPr>
        <p:spPr>
          <a:xfrm>
            <a:off x="1524000" y="342900"/>
            <a:ext cx="8838678" cy="685800"/>
          </a:xfrm>
        </p:spPr>
        <p:txBody>
          <a:bodyPr anchor="t"/>
          <a:lstStyle/>
          <a:p>
            <a:pPr eaLnBrk="1" hangingPunct="1"/>
            <a:r>
              <a:rPr lang="en-US" altLang="en-US" sz="4000" b="1" dirty="0">
                <a:cs typeface="Arial" panose="020B0604020202020204" pitchFamily="34" charset="0"/>
              </a:rPr>
              <a:t>Prohibition </a:t>
            </a:r>
            <a:r>
              <a:rPr lang="en-US" altLang="en-US" sz="4000" dirty="0">
                <a:cs typeface="Arial" panose="020B0604020202020204" pitchFamily="34" charset="0"/>
              </a:rPr>
              <a:t>Against </a:t>
            </a:r>
            <a:r>
              <a:rPr lang="en-US" altLang="en-US" sz="4000" b="1" dirty="0">
                <a:cs typeface="Arial" panose="020B0604020202020204" pitchFamily="34" charset="0"/>
              </a:rPr>
              <a:t>Retaliation </a:t>
            </a:r>
          </a:p>
        </p:txBody>
      </p:sp>
      <p:sp>
        <p:nvSpPr>
          <p:cNvPr id="60419" name="Rectangle 5"/>
          <p:cNvSpPr>
            <a:spLocks noGrp="1" noChangeArrowheads="1"/>
          </p:cNvSpPr>
          <p:nvPr>
            <p:ph idx="1"/>
          </p:nvPr>
        </p:nvSpPr>
        <p:spPr>
          <a:xfrm>
            <a:off x="1524000" y="1607767"/>
            <a:ext cx="8997863" cy="4053997"/>
          </a:xfrm>
        </p:spPr>
        <p:txBody>
          <a:bodyPr/>
          <a:lstStyle/>
          <a:p>
            <a:pPr marL="109538" indent="0" eaLnBrk="1" hangingPunct="1">
              <a:spcBef>
                <a:spcPct val="0"/>
              </a:spcBef>
              <a:buNone/>
            </a:pPr>
            <a:r>
              <a:rPr lang="en-US" altLang="en-US" sz="3600" dirty="0">
                <a:cs typeface="Arial" panose="020B0604020202020204" pitchFamily="34" charset="0"/>
              </a:rPr>
              <a:t>A covered entity shall not “intimidate, threaten, coerce, or discriminate against any individual for the purpose of interfering with any right or privilege secured by [the law] or because he has made a complaint, testified, assisted or participated” in an OCR investigation, review or proceeding. </a:t>
            </a:r>
          </a:p>
          <a:p>
            <a:pPr marL="109538" indent="0" eaLnBrk="1" hangingPunct="1">
              <a:lnSpc>
                <a:spcPct val="80000"/>
              </a:lnSpc>
              <a:spcBef>
                <a:spcPct val="0"/>
              </a:spcBef>
              <a:buNone/>
            </a:pPr>
            <a:endParaRPr lang="en-US" altLang="en-US" sz="2800" dirty="0">
              <a:cs typeface="Arial" panose="020B0604020202020204" pitchFamily="34" charset="0"/>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838200" y="365124"/>
            <a:ext cx="10515600" cy="782638"/>
          </a:xfrm>
        </p:spPr>
        <p:txBody>
          <a:bodyPr/>
          <a:lstStyle/>
          <a:p>
            <a:r>
              <a:rPr lang="en-US" altLang="en-US" sz="3600" dirty="0"/>
              <a:t>What Does OCR Investigator Look For?</a:t>
            </a:r>
          </a:p>
        </p:txBody>
      </p:sp>
      <p:sp>
        <p:nvSpPr>
          <p:cNvPr id="3" name="Content Placeholder 2"/>
          <p:cNvSpPr>
            <a:spLocks noGrp="1"/>
          </p:cNvSpPr>
          <p:nvPr>
            <p:ph idx="1"/>
          </p:nvPr>
        </p:nvSpPr>
        <p:spPr>
          <a:xfrm>
            <a:off x="1202501" y="1586630"/>
            <a:ext cx="8755692" cy="4186238"/>
          </a:xfrm>
        </p:spPr>
        <p:txBody>
          <a:bodyPr/>
          <a:lstStyle/>
          <a:p>
            <a:pPr marL="463550" indent="-350838">
              <a:spcBef>
                <a:spcPts val="600"/>
              </a:spcBef>
              <a:spcAft>
                <a:spcPts val="600"/>
              </a:spcAft>
              <a:defRPr/>
            </a:pPr>
            <a:r>
              <a:rPr lang="en-US" sz="3200" dirty="0"/>
              <a:t>Non-Discrimination Policy</a:t>
            </a:r>
          </a:p>
          <a:p>
            <a:pPr marL="463550" indent="-350838">
              <a:spcBef>
                <a:spcPts val="600"/>
              </a:spcBef>
              <a:spcAft>
                <a:spcPts val="600"/>
              </a:spcAft>
              <a:defRPr/>
            </a:pPr>
            <a:r>
              <a:rPr lang="en-US" sz="3200" dirty="0"/>
              <a:t>Notice of Non-Discrimination Policy</a:t>
            </a:r>
          </a:p>
          <a:p>
            <a:pPr marL="1027113" lvl="2" indent="-341313">
              <a:spcBef>
                <a:spcPts val="400"/>
              </a:spcBef>
              <a:spcAft>
                <a:spcPts val="400"/>
              </a:spcAft>
              <a:buFont typeface="Wingdings" panose="05000000000000000000" pitchFamily="2" charset="2"/>
              <a:buChar char="§"/>
              <a:defRPr/>
            </a:pPr>
            <a:r>
              <a:rPr lang="en-US" sz="3200" dirty="0"/>
              <a:t>Posted in Facilities</a:t>
            </a:r>
          </a:p>
          <a:p>
            <a:pPr marL="1027113" lvl="2" indent="-341313">
              <a:spcBef>
                <a:spcPts val="400"/>
              </a:spcBef>
              <a:spcAft>
                <a:spcPts val="400"/>
              </a:spcAft>
              <a:buFont typeface="Wingdings" panose="05000000000000000000" pitchFamily="2" charset="2"/>
              <a:buChar char="§"/>
              <a:defRPr/>
            </a:pPr>
            <a:r>
              <a:rPr lang="en-US" sz="3200" dirty="0"/>
              <a:t>Posted on Covered Entity’s Website</a:t>
            </a:r>
          </a:p>
          <a:p>
            <a:pPr marL="1027113" lvl="2" indent="-341313">
              <a:spcBef>
                <a:spcPts val="400"/>
              </a:spcBef>
              <a:spcAft>
                <a:spcPts val="400"/>
              </a:spcAft>
              <a:buFont typeface="Wingdings" panose="05000000000000000000" pitchFamily="2" charset="2"/>
              <a:buChar char="§"/>
              <a:defRPr/>
            </a:pPr>
            <a:r>
              <a:rPr lang="en-US" sz="3200" dirty="0"/>
              <a:t>Included in conspicuous place in brochures</a:t>
            </a:r>
          </a:p>
          <a:p>
            <a:pPr marL="463550" indent="-401638">
              <a:spcBef>
                <a:spcPts val="600"/>
              </a:spcBef>
              <a:spcAft>
                <a:spcPts val="600"/>
              </a:spcAft>
              <a:defRPr/>
            </a:pPr>
            <a:r>
              <a:rPr lang="en-US" sz="3200" dirty="0"/>
              <a:t>Grievance Procedure</a:t>
            </a:r>
          </a:p>
          <a:p>
            <a:pPr marL="342900" lvl="1" indent="0">
              <a:buNone/>
              <a:defRPr/>
            </a:pPr>
            <a:endParaRPr lang="en-US" sz="2800" dirty="0"/>
          </a:p>
          <a:p>
            <a:pPr>
              <a:defRPr/>
            </a:pPr>
            <a:endParaRPr lang="en-US" sz="2800"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96686" y="351972"/>
            <a:ext cx="8963025" cy="793750"/>
          </a:xfrm>
        </p:spPr>
        <p:txBody>
          <a:bodyPr anchor="t"/>
          <a:lstStyle/>
          <a:p>
            <a:pPr eaLnBrk="1" hangingPunct="1"/>
            <a:r>
              <a:rPr lang="en-US" altLang="en-US" sz="3600" dirty="0">
                <a:cs typeface="Arial" panose="020B0604020202020204" pitchFamily="34" charset="0"/>
              </a:rPr>
              <a:t>What Is the Office for Civil Rights (OCR)?</a:t>
            </a:r>
          </a:p>
        </p:txBody>
      </p:sp>
      <p:sp>
        <p:nvSpPr>
          <p:cNvPr id="22531" name="Rectangle 3"/>
          <p:cNvSpPr>
            <a:spLocks noGrp="1" noChangeArrowheads="1"/>
          </p:cNvSpPr>
          <p:nvPr>
            <p:ph idx="1"/>
          </p:nvPr>
        </p:nvSpPr>
        <p:spPr>
          <a:xfrm>
            <a:off x="696686" y="1574800"/>
            <a:ext cx="10798628" cy="5181600"/>
          </a:xfrm>
        </p:spPr>
        <p:txBody>
          <a:bodyPr/>
          <a:lstStyle/>
          <a:p>
            <a:pPr marL="346075" indent="-346075" eaLnBrk="1" hangingPunct="1">
              <a:spcBef>
                <a:spcPts val="600"/>
              </a:spcBef>
              <a:spcAft>
                <a:spcPts val="600"/>
              </a:spcAft>
              <a:buSzPct val="80000"/>
            </a:pPr>
            <a:r>
              <a:rPr lang="en-US" altLang="en-US" sz="3200" dirty="0">
                <a:cs typeface="Arial" panose="020B0604020202020204" pitchFamily="34" charset="0"/>
              </a:rPr>
              <a:t>Part of the U.S. Department of Health and Human Services.</a:t>
            </a:r>
          </a:p>
          <a:p>
            <a:pPr marL="346075" indent="-346075" eaLnBrk="1" hangingPunct="1">
              <a:spcBef>
                <a:spcPts val="600"/>
              </a:spcBef>
              <a:spcAft>
                <a:spcPts val="600"/>
              </a:spcAft>
              <a:buSzPct val="80000"/>
            </a:pPr>
            <a:r>
              <a:rPr lang="en-US" altLang="en-US" sz="3200" dirty="0">
                <a:cs typeface="Arial" panose="020B0604020202020204" pitchFamily="34" charset="0"/>
              </a:rPr>
              <a:t>OCR enforces a number of civil rights laws as they relate to recipients of Federal financial assistance (FFA) from HHS, public entities, and programs &amp; activities conducted by HHS.</a:t>
            </a:r>
          </a:p>
          <a:p>
            <a:pPr marL="346075" indent="-346075" eaLnBrk="1" hangingPunct="1">
              <a:spcBef>
                <a:spcPts val="600"/>
              </a:spcBef>
              <a:spcAft>
                <a:spcPts val="600"/>
              </a:spcAft>
              <a:buSzPct val="80000"/>
            </a:pPr>
            <a:r>
              <a:rPr lang="en-US" altLang="en-US" sz="3200" dirty="0">
                <a:cs typeface="Arial" panose="020B0604020202020204" pitchFamily="34" charset="0"/>
              </a:rPr>
              <a:t>OCR enforces the HIPAA Privacy, Security, and Breach Notification Rules.</a:t>
            </a:r>
          </a:p>
          <a:p>
            <a:pPr marL="346075" indent="-346075" eaLnBrk="1" hangingPunct="1">
              <a:spcBef>
                <a:spcPts val="600"/>
              </a:spcBef>
              <a:spcAft>
                <a:spcPts val="600"/>
              </a:spcAft>
              <a:buSzPct val="80000"/>
            </a:pPr>
            <a:r>
              <a:rPr lang="en-US" altLang="en-US" sz="3200" dirty="0">
                <a:cs typeface="Arial" panose="020B0604020202020204" pitchFamily="34" charset="0"/>
              </a:rPr>
              <a:t>Headquarters in D.C. supported by regional offices.</a:t>
            </a:r>
          </a:p>
        </p:txBody>
      </p:sp>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429015" y="365123"/>
            <a:ext cx="11057351" cy="782638"/>
          </a:xfrm>
        </p:spPr>
        <p:txBody>
          <a:bodyPr/>
          <a:lstStyle/>
          <a:p>
            <a:r>
              <a:rPr lang="en-US" altLang="en-US" sz="3600" dirty="0"/>
              <a:t>What Does OCR Investigator Look For?</a:t>
            </a:r>
            <a:br>
              <a:rPr lang="en-US" altLang="en-US" sz="3600" dirty="0"/>
            </a:br>
            <a:r>
              <a:rPr lang="en-US" altLang="en-US" sz="3600" dirty="0"/>
              <a:t>cont.</a:t>
            </a:r>
          </a:p>
        </p:txBody>
      </p:sp>
      <p:sp>
        <p:nvSpPr>
          <p:cNvPr id="89091" name="Content Placeholder 2"/>
          <p:cNvSpPr>
            <a:spLocks noGrp="1"/>
          </p:cNvSpPr>
          <p:nvPr>
            <p:ph idx="1"/>
          </p:nvPr>
        </p:nvSpPr>
        <p:spPr>
          <a:xfrm>
            <a:off x="1139869" y="1825626"/>
            <a:ext cx="9607464" cy="3884613"/>
          </a:xfrm>
        </p:spPr>
        <p:txBody>
          <a:bodyPr/>
          <a:lstStyle/>
          <a:p>
            <a:pPr marL="400050" indent="-400050">
              <a:spcBef>
                <a:spcPts val="600"/>
              </a:spcBef>
              <a:spcAft>
                <a:spcPts val="600"/>
              </a:spcAft>
            </a:pPr>
            <a:r>
              <a:rPr lang="en-US" altLang="en-US" sz="3200" dirty="0"/>
              <a:t>Policies and Procedures to Provide Auxiliary Aids and Services</a:t>
            </a:r>
          </a:p>
          <a:p>
            <a:pPr marL="400050" indent="-400050">
              <a:spcBef>
                <a:spcPts val="600"/>
              </a:spcBef>
              <a:spcAft>
                <a:spcPts val="600"/>
              </a:spcAft>
            </a:pPr>
            <a:r>
              <a:rPr lang="en-US" altLang="en-US" sz="3200" dirty="0"/>
              <a:t>Are facilities physically accessible</a:t>
            </a:r>
          </a:p>
          <a:p>
            <a:pPr marL="400050" indent="-400050">
              <a:spcBef>
                <a:spcPts val="600"/>
              </a:spcBef>
              <a:spcAft>
                <a:spcPts val="600"/>
              </a:spcAft>
            </a:pPr>
            <a:r>
              <a:rPr lang="en-US" altLang="en-US" sz="3200" dirty="0"/>
              <a:t>No Retaliation Policy</a:t>
            </a:r>
          </a:p>
          <a:p>
            <a:pPr marL="400050" indent="-400050">
              <a:spcBef>
                <a:spcPts val="600"/>
              </a:spcBef>
              <a:spcAft>
                <a:spcPts val="600"/>
              </a:spcAft>
            </a:pPr>
            <a:r>
              <a:rPr lang="en-US" altLang="en-US" sz="3200" dirty="0"/>
              <a:t>504/ADA</a:t>
            </a:r>
            <a:r>
              <a:rPr lang="en-US" altLang="en-US" sz="3200" dirty="0">
                <a:solidFill>
                  <a:srgbClr val="FF0000"/>
                </a:solidFill>
              </a:rPr>
              <a:t> </a:t>
            </a:r>
            <a:r>
              <a:rPr lang="en-US" altLang="en-US" sz="3200" dirty="0"/>
              <a:t>Coordinator</a:t>
            </a:r>
          </a:p>
          <a:p>
            <a:pPr marL="400050" indent="-400050">
              <a:spcBef>
                <a:spcPts val="600"/>
              </a:spcBef>
              <a:spcAft>
                <a:spcPts val="600"/>
              </a:spcAft>
            </a:pPr>
            <a:r>
              <a:rPr lang="en-US" altLang="en-US" sz="3200" dirty="0"/>
              <a:t>Documentation of Civil Rights Training of Staff</a:t>
            </a:r>
          </a:p>
          <a:p>
            <a:pPr>
              <a:spcBef>
                <a:spcPct val="0"/>
              </a:spcBef>
            </a:pPr>
            <a:endParaRPr lang="en-US" altLang="en-US" sz="2800" dirty="0"/>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90114" name="Title 2"/>
          <p:cNvSpPr>
            <a:spLocks noGrp="1"/>
          </p:cNvSpPr>
          <p:nvPr>
            <p:ph type="ctrTitle" idx="4294967295"/>
          </p:nvPr>
        </p:nvSpPr>
        <p:spPr>
          <a:xfrm>
            <a:off x="1524000" y="2130426"/>
            <a:ext cx="9144000" cy="1470025"/>
          </a:xfrm>
          <a:prstGeom prst="rect">
            <a:avLst/>
          </a:prstGeom>
        </p:spPr>
        <p:txBody>
          <a:bodyPr/>
          <a:lstStyle/>
          <a:p>
            <a:r>
              <a:rPr lang="en-US" altLang="en-US" sz="4800" b="1" dirty="0">
                <a:solidFill>
                  <a:schemeClr val="bg1"/>
                </a:solidFill>
              </a:rPr>
              <a:t>OCR RECENT GUIDANCE &amp; COMPLAINT RESOLUTIONS</a:t>
            </a:r>
          </a:p>
        </p:txBody>
      </p:sp>
      <p:sp>
        <p:nvSpPr>
          <p:cNvPr id="90115" name="Subtitle 2" descr="empty text box" title="empty text box"/>
          <p:cNvSpPr>
            <a:spLocks noGrp="1"/>
          </p:cNvSpPr>
          <p:nvPr>
            <p:ph type="subTitle" idx="4294967295"/>
          </p:nvPr>
        </p:nvSpPr>
        <p:spPr>
          <a:xfrm>
            <a:off x="1524000" y="5257800"/>
            <a:ext cx="9067800" cy="381000"/>
          </a:xfrm>
        </p:spPr>
        <p:txBody>
          <a:bodyPr/>
          <a:lstStyle/>
          <a:p>
            <a:endParaRPr lang="en-US" altLang="en-US" dirty="0"/>
          </a:p>
          <a:p>
            <a:endParaRPr lang="en-US" altLang="en-US" dirty="0"/>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774E04-D96F-45F8-851F-38ED82364C77}"/>
              </a:ext>
            </a:extLst>
          </p:cNvPr>
          <p:cNvSpPr>
            <a:spLocks noGrp="1"/>
          </p:cNvSpPr>
          <p:nvPr>
            <p:ph type="title"/>
          </p:nvPr>
        </p:nvSpPr>
        <p:spPr>
          <a:xfrm>
            <a:off x="623692" y="239865"/>
            <a:ext cx="11050566" cy="907898"/>
          </a:xfrm>
        </p:spPr>
        <p:txBody>
          <a:bodyPr/>
          <a:lstStyle/>
          <a:p>
            <a:pPr algn="l"/>
            <a:r>
              <a:rPr lang="en-US" dirty="0"/>
              <a:t>New Resources from OCR on “Long COVID” as a Disability</a:t>
            </a:r>
          </a:p>
        </p:txBody>
      </p:sp>
      <p:sp>
        <p:nvSpPr>
          <p:cNvPr id="5" name="Content Placeholder 4">
            <a:extLst>
              <a:ext uri="{FF2B5EF4-FFF2-40B4-BE49-F238E27FC236}">
                <a16:creationId xmlns:a16="http://schemas.microsoft.com/office/drawing/2014/main" id="{BA4FA22A-7685-4B3D-B278-4C86BECE790F}"/>
              </a:ext>
            </a:extLst>
          </p:cNvPr>
          <p:cNvSpPr>
            <a:spLocks noGrp="1"/>
          </p:cNvSpPr>
          <p:nvPr>
            <p:ph idx="1"/>
          </p:nvPr>
        </p:nvSpPr>
        <p:spPr>
          <a:xfrm>
            <a:off x="838200" y="1553227"/>
            <a:ext cx="10515600" cy="4157010"/>
          </a:xfrm>
        </p:spPr>
        <p:txBody>
          <a:bodyPr/>
          <a:lstStyle/>
          <a:p>
            <a:pPr marL="463550" indent="-463550">
              <a:spcAft>
                <a:spcPts val="0"/>
              </a:spcAft>
            </a:pPr>
            <a:r>
              <a:rPr lang="en-US" sz="2700" dirty="0"/>
              <a:t>HHS OCR and the Civil Rights Division of the Department of Justice joined together to provide guidance explaining that “long COVID” can be a disability under the ADA, Section 504, and Section 1557.  </a:t>
            </a:r>
          </a:p>
          <a:p>
            <a:pPr marL="0" indent="0">
              <a:spcAft>
                <a:spcPts val="1200"/>
              </a:spcAft>
              <a:buNone/>
            </a:pPr>
            <a:r>
              <a:rPr lang="en-US" sz="2700" dirty="0"/>
              <a:t>     See: </a:t>
            </a:r>
            <a:r>
              <a:rPr lang="en-US" sz="2700" u="sng" dirty="0">
                <a:solidFill>
                  <a:srgbClr val="0000FF"/>
                </a:solidFill>
                <a:hlinkClick r:id="rId2" tooltip="Link to OCR's COIV-19 web page to read the joint guidance">
                  <a:extLst>
                    <a:ext uri="{A12FA001-AC4F-418D-AE19-62706E023703}">
                      <ahyp:hlinkClr xmlns="" xmlns:ahyp="http://schemas.microsoft.com/office/drawing/2018/hyperlinkcolor" val="tx"/>
                    </a:ext>
                  </a:extLst>
                </a:hlinkClick>
              </a:rPr>
              <a:t>jointly published guidance</a:t>
            </a:r>
            <a:r>
              <a:rPr lang="en-US" sz="2700" dirty="0">
                <a:solidFill>
                  <a:srgbClr val="0000FF"/>
                </a:solidFill>
                <a:hlinkClick r:id="rId2" tooltip="Link to OCR's COIV-19 web page to read the joint guidance">
                  <a:extLst>
                    <a:ext uri="{A12FA001-AC4F-418D-AE19-62706E023703}">
                      <ahyp:hlinkClr xmlns="" xmlns:ahyp="http://schemas.microsoft.com/office/drawing/2018/hyperlinkcolor" val="tx"/>
                    </a:ext>
                  </a:extLst>
                </a:hlinkClick>
              </a:rPr>
              <a:t> </a:t>
            </a:r>
            <a:endParaRPr lang="en-US" sz="2700" dirty="0">
              <a:solidFill>
                <a:srgbClr val="0000FF"/>
              </a:solidFill>
            </a:endParaRPr>
          </a:p>
          <a:p>
            <a:pPr marL="400050" indent="-338138"/>
            <a:r>
              <a:rPr lang="en-US" sz="2700" dirty="0"/>
              <a:t>People with long COVID have a range of new or ongoing symptoms that can last weeks or months after they are infected with COVID-19 and that can worsen with physical or mental activity.</a:t>
            </a:r>
          </a:p>
          <a:p>
            <a:pPr marL="61912" indent="0">
              <a:buNone/>
            </a:pPr>
            <a:r>
              <a:rPr lang="en-US" sz="2700" dirty="0"/>
              <a:t>   (See CDC, Post-COVID Conditions, </a:t>
            </a:r>
          </a:p>
          <a:p>
            <a:pPr marL="338138" indent="0">
              <a:buNone/>
            </a:pPr>
            <a:r>
              <a:rPr lang="en-US" sz="2700" dirty="0">
                <a:solidFill>
                  <a:srgbClr val="0000FF"/>
                </a:solidFill>
                <a:hlinkClick r:id="rId3" tooltip="Link to CDC Long COVID web page for more information">
                  <a:extLst>
                    <a:ext uri="{A12FA001-AC4F-418D-AE19-62706E023703}">
                      <ahyp:hlinkClr xmlns="" xmlns:ahyp="http://schemas.microsoft.com/office/drawing/2018/hyperlinkcolor" val="tx"/>
                    </a:ext>
                  </a:extLst>
                </a:hlinkClick>
              </a:rPr>
              <a:t>www.cdc.gov/coronavirus/2019-ncov/long-term-effects.html</a:t>
            </a:r>
            <a:r>
              <a:rPr lang="en-US" sz="2700" dirty="0"/>
              <a:t>)</a:t>
            </a:r>
          </a:p>
        </p:txBody>
      </p:sp>
      <p:sp>
        <p:nvSpPr>
          <p:cNvPr id="2" name="Slide Number Placeholder 1">
            <a:extLst>
              <a:ext uri="{FF2B5EF4-FFF2-40B4-BE49-F238E27FC236}">
                <a16:creationId xmlns:a16="http://schemas.microsoft.com/office/drawing/2014/main" id="{2E90BBC6-7C4A-48BA-9CCF-7D10FC4E0205}"/>
              </a:ext>
            </a:extLst>
          </p:cNvPr>
          <p:cNvSpPr>
            <a:spLocks noGrp="1"/>
          </p:cNvSpPr>
          <p:nvPr>
            <p:ph type="sldNum" sz="quarter" idx="4294967295"/>
          </p:nvPr>
        </p:nvSpPr>
        <p:spPr>
          <a:xfrm>
            <a:off x="9347200" y="6245225"/>
            <a:ext cx="2844800" cy="476250"/>
          </a:xfrm>
          <a:prstGeom prst="rect">
            <a:avLst/>
          </a:prstGeom>
        </p:spPr>
        <p:txBody>
          <a:bodyPr/>
          <a:lstStyle/>
          <a:p>
            <a:pPr>
              <a:defRPr/>
            </a:pPr>
            <a:fld id="{82D92DB8-A2C3-4FB7-A16C-D08E1621CB45}" type="slidenum">
              <a:rPr lang="en-US" smtClean="0"/>
              <a:pPr>
                <a:defRPr/>
              </a:pPr>
              <a:t>22</a:t>
            </a:fld>
            <a:endParaRPr lang="en-US" dirty="0"/>
          </a:p>
        </p:txBody>
      </p:sp>
    </p:spTree>
    <p:extLst>
      <p:ext uri="{BB962C8B-B14F-4D97-AF65-F5344CB8AC3E}">
        <p14:creationId xmlns:p14="http://schemas.microsoft.com/office/powerpoint/2010/main" val="1776250660"/>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F2B6-F28A-4E88-9819-0DE9628A3ED4}"/>
              </a:ext>
            </a:extLst>
          </p:cNvPr>
          <p:cNvSpPr>
            <a:spLocks noGrp="1"/>
          </p:cNvSpPr>
          <p:nvPr>
            <p:ph type="title"/>
          </p:nvPr>
        </p:nvSpPr>
        <p:spPr>
          <a:xfrm>
            <a:off x="228600" y="263047"/>
            <a:ext cx="10515600" cy="977030"/>
          </a:xfrm>
        </p:spPr>
        <p:txBody>
          <a:bodyPr/>
          <a:lstStyle/>
          <a:p>
            <a:r>
              <a:rPr lang="en-US" dirty="0"/>
              <a:t>New Resources from OCR on “Long COVID” as a Disability – </a:t>
            </a:r>
            <a:r>
              <a:rPr lang="en-US" dirty="0" err="1"/>
              <a:t>con’t</a:t>
            </a:r>
            <a:r>
              <a:rPr lang="en-US" dirty="0"/>
              <a:t>.</a:t>
            </a:r>
          </a:p>
        </p:txBody>
      </p:sp>
      <p:sp>
        <p:nvSpPr>
          <p:cNvPr id="3" name="Content Placeholder 2">
            <a:extLst>
              <a:ext uri="{FF2B5EF4-FFF2-40B4-BE49-F238E27FC236}">
                <a16:creationId xmlns:a16="http://schemas.microsoft.com/office/drawing/2014/main" id="{DCE45509-B0FD-40E4-8D69-428149F3F219}"/>
              </a:ext>
            </a:extLst>
          </p:cNvPr>
          <p:cNvSpPr>
            <a:spLocks noGrp="1"/>
          </p:cNvSpPr>
          <p:nvPr>
            <p:ph idx="1"/>
          </p:nvPr>
        </p:nvSpPr>
        <p:spPr>
          <a:xfrm>
            <a:off x="651353" y="1825625"/>
            <a:ext cx="11135639" cy="3884612"/>
          </a:xfrm>
        </p:spPr>
        <p:txBody>
          <a:bodyPr/>
          <a:lstStyle/>
          <a:p>
            <a:pPr marL="287338" indent="-287338"/>
            <a:r>
              <a:rPr lang="en-US" sz="2800" dirty="0"/>
              <a:t>Federal resources for people with symptoms of long COVID:</a:t>
            </a:r>
          </a:p>
          <a:p>
            <a:pPr marL="627063" lvl="1" indent="-284163">
              <a:buFont typeface="Courier New" panose="02070309020205020404" pitchFamily="49" charset="0"/>
              <a:buChar char="o"/>
            </a:pPr>
            <a:r>
              <a:rPr lang="en-US" sz="2800" dirty="0"/>
              <a:t>HHS OCR civil rights and COVID-19: </a:t>
            </a:r>
          </a:p>
          <a:p>
            <a:pPr marL="627063" lvl="1" indent="0">
              <a:buNone/>
            </a:pPr>
            <a:r>
              <a:rPr lang="en-US" sz="2800" dirty="0">
                <a:solidFill>
                  <a:srgbClr val="0000FF"/>
                </a:solidFill>
                <a:hlinkClick r:id="rId2" tooltip="Link to HHS OCR COVID-19 page for more information">
                  <a:extLst>
                    <a:ext uri="{A12FA001-AC4F-418D-AE19-62706E023703}">
                      <ahyp:hlinkClr xmlns="" xmlns:ahyp="http://schemas.microsoft.com/office/drawing/2018/hyperlinkcolor" val="tx"/>
                    </a:ext>
                  </a:extLst>
                </a:hlinkClick>
              </a:rPr>
              <a:t>www.hhs.gov/civil-rights/for-providers/civil-rights-covid19/index.html</a:t>
            </a:r>
            <a:endParaRPr lang="en-US" sz="2800" dirty="0">
              <a:solidFill>
                <a:srgbClr val="0000FF"/>
              </a:solidFill>
            </a:endParaRPr>
          </a:p>
          <a:p>
            <a:pPr lvl="1"/>
            <a:endParaRPr lang="en-US" sz="2400" dirty="0"/>
          </a:p>
          <a:p>
            <a:pPr marL="576263" lvl="1" indent="-233363"/>
            <a:r>
              <a:rPr lang="en-US" sz="2800" dirty="0"/>
              <a:t>DOJ Civil Rights Division COVID-19 and the ADA: </a:t>
            </a:r>
            <a:r>
              <a:rPr lang="en-US" sz="2800" dirty="0">
                <a:solidFill>
                  <a:srgbClr val="0000FF"/>
                </a:solidFill>
                <a:hlinkClick r:id="rId3" tooltip="Link to the DOJ ADA.gov web page on Emergency Preparedness and Response for more information">
                  <a:extLst>
                    <a:ext uri="{A12FA001-AC4F-418D-AE19-62706E023703}">
                      <ahyp:hlinkClr xmlns="" xmlns:ahyp="http://schemas.microsoft.com/office/drawing/2018/hyperlinkcolor" val="tx"/>
                    </a:ext>
                  </a:extLst>
                </a:hlinkClick>
              </a:rPr>
              <a:t>www.ada.gov/emerg_prep.html   </a:t>
            </a:r>
            <a:endParaRPr lang="en-US" sz="2800" dirty="0">
              <a:solidFill>
                <a:srgbClr val="0000FF"/>
              </a:solidFill>
            </a:endParaRPr>
          </a:p>
          <a:p>
            <a:endParaRPr lang="en-US" dirty="0"/>
          </a:p>
        </p:txBody>
      </p:sp>
    </p:spTree>
    <p:extLst>
      <p:ext uri="{BB962C8B-B14F-4D97-AF65-F5344CB8AC3E}">
        <p14:creationId xmlns:p14="http://schemas.microsoft.com/office/powerpoint/2010/main" val="3812549717"/>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 &quot;">
            <a:extLst>
              <a:ext uri="{FF2B5EF4-FFF2-40B4-BE49-F238E27FC236}">
                <a16:creationId xmlns:a16="http://schemas.microsoft.com/office/drawing/2014/main" id="{3724A8AC-C5D3-4DB4-8581-2C55E95BD513}"/>
              </a:ext>
            </a:extLst>
          </p:cNvPr>
          <p:cNvSpPr>
            <a:spLocks noGrp="1"/>
          </p:cNvSpPr>
          <p:nvPr>
            <p:ph type="title"/>
          </p:nvPr>
        </p:nvSpPr>
        <p:spPr>
          <a:xfrm>
            <a:off x="588722" y="133315"/>
            <a:ext cx="11073010" cy="1147763"/>
          </a:xfrm>
        </p:spPr>
        <p:txBody>
          <a:bodyPr>
            <a:normAutofit/>
          </a:bodyPr>
          <a:lstStyle/>
          <a:p>
            <a:r>
              <a:rPr lang="en-US" dirty="0"/>
              <a:t>New Resources from OCR on Access to COVID Vaccinations for People with Disabilities</a:t>
            </a:r>
          </a:p>
        </p:txBody>
      </p:sp>
      <p:sp>
        <p:nvSpPr>
          <p:cNvPr id="3" name="Content Placeholder 2" descr="&quot; &quot;">
            <a:extLst>
              <a:ext uri="{FF2B5EF4-FFF2-40B4-BE49-F238E27FC236}">
                <a16:creationId xmlns:a16="http://schemas.microsoft.com/office/drawing/2014/main" id="{40C30DBC-A9BB-4AF3-8665-03ADE864B7D6}"/>
              </a:ext>
            </a:extLst>
          </p:cNvPr>
          <p:cNvSpPr>
            <a:spLocks noGrp="1"/>
          </p:cNvSpPr>
          <p:nvPr>
            <p:ph idx="1"/>
          </p:nvPr>
        </p:nvSpPr>
        <p:spPr>
          <a:xfrm>
            <a:off x="226503" y="1676764"/>
            <a:ext cx="11965497" cy="3997527"/>
          </a:xfrm>
        </p:spPr>
        <p:txBody>
          <a:bodyPr>
            <a:noAutofit/>
          </a:bodyPr>
          <a:lstStyle/>
          <a:p>
            <a:pPr marL="287338" indent="-287338">
              <a:spcBef>
                <a:spcPts val="1200"/>
              </a:spcBef>
            </a:pPr>
            <a:r>
              <a:rPr lang="en-US" sz="2800" dirty="0"/>
              <a:t>Guidance outlines legal standards prohibiting disability discrimination and provides concrete examples of the application of the standards in COVID vaccination programs. </a:t>
            </a:r>
            <a:r>
              <a:rPr lang="en-US" sz="2800" dirty="0">
                <a:solidFill>
                  <a:srgbClr val="0000FF"/>
                </a:solidFill>
                <a:hlinkClick r:id="rId3" tooltip="Link to OCR's Guidance on Federal Legal Standards Prohibiting Disability">
                  <a:extLst>
                    <a:ext uri="{A12FA001-AC4F-418D-AE19-62706E023703}">
                      <ahyp:hlinkClr xmlns="" xmlns:ahyp="http://schemas.microsoft.com/office/drawing/2018/hyperlinkcolor" val="tx"/>
                    </a:ext>
                  </a:extLst>
                </a:hlinkClick>
              </a:rPr>
              <a:t>www.hhs.gov/sites/default/files/federal-legal-standards-prohibiting-disability-discrimination-covid-19-vaccination.pdf</a:t>
            </a:r>
            <a:endParaRPr lang="en-US" sz="2800" dirty="0">
              <a:solidFill>
                <a:srgbClr val="0000FF"/>
              </a:solidFill>
            </a:endParaRPr>
          </a:p>
          <a:p>
            <a:endParaRPr lang="en-US" sz="2400" dirty="0"/>
          </a:p>
          <a:p>
            <a:pPr marL="338138" indent="-338138"/>
            <a:r>
              <a:rPr lang="en-US" sz="2800" dirty="0"/>
              <a:t>Fact Sheet sets out specific steps for covered entities to consider to promote compliance with the legal standards and equal access to the vaccine for people with disabilities.</a:t>
            </a:r>
          </a:p>
          <a:p>
            <a:pPr marL="342900" lvl="1" indent="0">
              <a:buNone/>
            </a:pPr>
            <a:r>
              <a:rPr lang="en-US" sz="2800" dirty="0">
                <a:solidFill>
                  <a:srgbClr val="0000FF"/>
                </a:solidFill>
                <a:hlinkClick r:id="rId4" tooltip="Link to OCR’s Fact Sheet on Disability Access in Vaccine Distribution">
                  <a:extLst>
                    <a:ext uri="{A12FA001-AC4F-418D-AE19-62706E023703}">
                      <ahyp:hlinkClr xmlns="" xmlns:ahyp="http://schemas.microsoft.com/office/drawing/2018/hyperlinkcolor" val="tx"/>
                    </a:ext>
                  </a:extLst>
                </a:hlinkClick>
              </a:rPr>
              <a:t>www.hhs.gov/sites/default/files/disability-access-vaccine-distribution.pdf</a:t>
            </a:r>
            <a:endParaRPr lang="en-US" sz="2800" dirty="0">
              <a:solidFill>
                <a:srgbClr val="0000FF"/>
              </a:solidFill>
            </a:endParaRPr>
          </a:p>
          <a:p>
            <a:pPr lvl="1"/>
            <a:endParaRPr lang="en-US" sz="2000" dirty="0"/>
          </a:p>
          <a:p>
            <a:pPr marL="457200" lvl="1" indent="0">
              <a:buNone/>
              <a:defRPr/>
            </a:pPr>
            <a:endParaRPr lang="en-US" altLang="en-US" sz="2200" b="1" dirty="0">
              <a:solidFill>
                <a:schemeClr val="accent4">
                  <a:lumMod val="25000"/>
                </a:schemeClr>
              </a:solidFill>
              <a:latin typeface="Arial" panose="020B0604020202020204" pitchFamily="34" charset="0"/>
              <a:ea typeface="ＭＳ Ｐゴシック" pitchFamily="34" charset="-128"/>
              <a:cs typeface="Arial" panose="020B0604020202020204" pitchFamily="34" charset="0"/>
            </a:endParaRPr>
          </a:p>
        </p:txBody>
      </p:sp>
    </p:spTree>
    <p:extLst>
      <p:ext uri="{BB962C8B-B14F-4D97-AF65-F5344CB8AC3E}">
        <p14:creationId xmlns:p14="http://schemas.microsoft.com/office/powerpoint/2010/main" val="317002911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46819-2804-46BA-9960-C49D25C139C8}"/>
              </a:ext>
            </a:extLst>
          </p:cNvPr>
          <p:cNvSpPr>
            <a:spLocks noGrp="1"/>
          </p:cNvSpPr>
          <p:nvPr>
            <p:ph type="title"/>
          </p:nvPr>
        </p:nvSpPr>
        <p:spPr>
          <a:xfrm>
            <a:off x="663879" y="365125"/>
            <a:ext cx="10935221" cy="782638"/>
          </a:xfrm>
        </p:spPr>
        <p:txBody>
          <a:bodyPr/>
          <a:lstStyle/>
          <a:p>
            <a:r>
              <a:rPr lang="en-US" dirty="0"/>
              <a:t>New Resources from OCR on Access to COVID Vaccinations for People with Disabilities – </a:t>
            </a:r>
            <a:r>
              <a:rPr lang="en-US" dirty="0" err="1"/>
              <a:t>con’t</a:t>
            </a:r>
            <a:r>
              <a:rPr lang="en-US" dirty="0"/>
              <a:t>.</a:t>
            </a:r>
          </a:p>
        </p:txBody>
      </p:sp>
      <p:sp>
        <p:nvSpPr>
          <p:cNvPr id="3" name="Content Placeholder 2">
            <a:extLst>
              <a:ext uri="{FF2B5EF4-FFF2-40B4-BE49-F238E27FC236}">
                <a16:creationId xmlns:a16="http://schemas.microsoft.com/office/drawing/2014/main" id="{3222FCDD-8B3A-4C9A-80A7-F6CEBC6789F5}"/>
              </a:ext>
            </a:extLst>
          </p:cNvPr>
          <p:cNvSpPr>
            <a:spLocks noGrp="1"/>
          </p:cNvSpPr>
          <p:nvPr>
            <p:ph idx="1"/>
          </p:nvPr>
        </p:nvSpPr>
        <p:spPr/>
        <p:txBody>
          <a:bodyPr/>
          <a:lstStyle/>
          <a:p>
            <a:pPr marL="463550" indent="-463550"/>
            <a:r>
              <a:rPr lang="en-US" sz="3400" dirty="0"/>
              <a:t>Disability Information and Access Line (DIAL) – connects people with disabilities to vaccine information and services.</a:t>
            </a:r>
          </a:p>
          <a:p>
            <a:pPr marL="342900" lvl="1" indent="171450">
              <a:buNone/>
            </a:pPr>
            <a:r>
              <a:rPr lang="en-US" sz="3400" u="sng" dirty="0">
                <a:solidFill>
                  <a:srgbClr val="0000FF"/>
                </a:solidFill>
                <a:hlinkClick r:id="rId2" tooltip="Link to the Administration for Community Living DIAL web page">
                  <a:extLst>
                    <a:ext uri="{A12FA001-AC4F-418D-AE19-62706E023703}">
                      <ahyp:hlinkClr xmlns="" xmlns:ahyp="http://schemas.microsoft.com/office/drawing/2018/hyperlinkcolor" val="tx"/>
                    </a:ext>
                  </a:extLst>
                </a:hlinkClick>
              </a:rPr>
              <a:t>Disability Information and Access Line (DIAL)</a:t>
            </a:r>
            <a:endParaRPr lang="en-US" sz="3400" dirty="0">
              <a:solidFill>
                <a:srgbClr val="0000FF"/>
              </a:solidFill>
            </a:endParaRPr>
          </a:p>
          <a:p>
            <a:endParaRPr lang="en-US" dirty="0"/>
          </a:p>
        </p:txBody>
      </p:sp>
    </p:spTree>
    <p:extLst>
      <p:ext uri="{BB962C8B-B14F-4D97-AF65-F5344CB8AC3E}">
        <p14:creationId xmlns:p14="http://schemas.microsoft.com/office/powerpoint/2010/main" val="728968330"/>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7B09A-B8E9-493B-97EA-A4EE5C413A38}"/>
              </a:ext>
            </a:extLst>
          </p:cNvPr>
          <p:cNvSpPr>
            <a:spLocks noGrp="1"/>
          </p:cNvSpPr>
          <p:nvPr>
            <p:ph type="title"/>
          </p:nvPr>
        </p:nvSpPr>
        <p:spPr>
          <a:xfrm>
            <a:off x="838200" y="353980"/>
            <a:ext cx="10515600" cy="782638"/>
          </a:xfrm>
        </p:spPr>
        <p:txBody>
          <a:bodyPr/>
          <a:lstStyle/>
          <a:p>
            <a:r>
              <a:rPr lang="en-US" dirty="0"/>
              <a:t>Resources from OCR on Support Persons for Patients with Disabilities during COVID-19 Pandemic</a:t>
            </a:r>
          </a:p>
        </p:txBody>
      </p:sp>
      <p:sp>
        <p:nvSpPr>
          <p:cNvPr id="3" name="Content Placeholder 2">
            <a:extLst>
              <a:ext uri="{FF2B5EF4-FFF2-40B4-BE49-F238E27FC236}">
                <a16:creationId xmlns:a16="http://schemas.microsoft.com/office/drawing/2014/main" id="{7A50E5E1-A3CB-460F-B63B-63A02EB8DC8E}"/>
              </a:ext>
            </a:extLst>
          </p:cNvPr>
          <p:cNvSpPr>
            <a:spLocks noGrp="1"/>
          </p:cNvSpPr>
          <p:nvPr>
            <p:ph idx="1"/>
          </p:nvPr>
        </p:nvSpPr>
        <p:spPr>
          <a:xfrm>
            <a:off x="511728" y="1377863"/>
            <a:ext cx="11400524" cy="4734838"/>
          </a:xfrm>
        </p:spPr>
        <p:txBody>
          <a:bodyPr/>
          <a:lstStyle/>
          <a:p>
            <a:pPr marL="338138" indent="-338138"/>
            <a:r>
              <a:rPr lang="en-US" sz="2600" b="1" dirty="0"/>
              <a:t>OCR Bulletin: Civil Rights, HIPAA, and the Coronavirus Disease 2019 (COVID-19)</a:t>
            </a:r>
            <a:r>
              <a:rPr lang="en-US" sz="2600" dirty="0"/>
              <a:t> - guidance to HHS funded programs and activities to ensure laws prohibiting disability discrimination remain in effect and are enforced during a public health emergency. (3/28/2020) </a:t>
            </a:r>
          </a:p>
          <a:p>
            <a:pPr marL="0" indent="287338">
              <a:spcAft>
                <a:spcPts val="1200"/>
              </a:spcAft>
              <a:buNone/>
            </a:pPr>
            <a:r>
              <a:rPr lang="en-US" sz="2600" u="sng" dirty="0">
                <a:solidFill>
                  <a:srgbClr val="0000FF"/>
                </a:solidFill>
                <a:hlinkClick r:id="rId2" tooltip="Link to OCR HIPAA Bulletin">
                  <a:extLst>
                    <a:ext uri="{A12FA001-AC4F-418D-AE19-62706E023703}">
                      <ahyp:hlinkClr xmlns="" xmlns:ahyp="http://schemas.microsoft.com/office/drawing/2018/hyperlinkcolor" val="tx"/>
                    </a:ext>
                  </a:extLst>
                </a:hlinkClick>
              </a:rPr>
              <a:t>www.hhs.gov/sites/default/files/ocr-bulletin-3-28-20.pdf</a:t>
            </a:r>
            <a:endParaRPr lang="en-US" sz="2600" dirty="0">
              <a:solidFill>
                <a:srgbClr val="0000FF"/>
              </a:solidFill>
            </a:endParaRPr>
          </a:p>
          <a:p>
            <a:pPr marL="287338" indent="-287338"/>
            <a:r>
              <a:rPr lang="en-US" sz="2600" b="1" dirty="0"/>
              <a:t>OCR Early Complaint Resolution with Connecticut</a:t>
            </a:r>
            <a:r>
              <a:rPr lang="en-US" sz="2600" dirty="0"/>
              <a:t>  - reasonable access to needed support persons by people with disabilities receiving care in hospitals, outpatient clinics and surgical facilities during COVID-19 restricted visitation policies. (6/9/2020) </a:t>
            </a:r>
          </a:p>
          <a:p>
            <a:pPr marL="287338" indent="0">
              <a:buNone/>
            </a:pPr>
            <a:r>
              <a:rPr lang="en-US" sz="2600" u="sng" dirty="0">
                <a:solidFill>
                  <a:srgbClr val="0000FF"/>
                </a:solidFill>
                <a:hlinkClick r:id="rId3" tooltip="Link to HHS Press for more information">
                  <a:extLst>
                    <a:ext uri="{A12FA001-AC4F-418D-AE19-62706E023703}">
                      <ahyp:hlinkClr xmlns="" xmlns:ahyp="http://schemas.microsoft.com/office/drawing/2018/hyperlinkcolor" val="tx"/>
                    </a:ext>
                  </a:extLst>
                </a:hlinkClick>
              </a:rPr>
              <a:t>www.hhs.gov/about/news/2020/06/09/ocr-resolves-complaints-after-state-connecticut-private-hospital-safeguard-rights-persons.html</a:t>
            </a:r>
            <a:endParaRPr lang="en-US" sz="2600" u="sng" dirty="0">
              <a:solidFill>
                <a:srgbClr val="0000FF"/>
              </a:solidFill>
            </a:endParaRPr>
          </a:p>
          <a:p>
            <a:endParaRPr lang="en-US" dirty="0"/>
          </a:p>
          <a:p>
            <a:endParaRPr lang="en-US" dirty="0"/>
          </a:p>
        </p:txBody>
      </p:sp>
    </p:spTree>
    <p:extLst>
      <p:ext uri="{BB962C8B-B14F-4D97-AF65-F5344CB8AC3E}">
        <p14:creationId xmlns:p14="http://schemas.microsoft.com/office/powerpoint/2010/main" val="367852097"/>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7F857-480E-45B1-9374-45694AF65F8F}"/>
              </a:ext>
            </a:extLst>
          </p:cNvPr>
          <p:cNvSpPr>
            <a:spLocks noGrp="1"/>
          </p:cNvSpPr>
          <p:nvPr>
            <p:ph type="title"/>
          </p:nvPr>
        </p:nvSpPr>
        <p:spPr>
          <a:xfrm>
            <a:off x="228600" y="67113"/>
            <a:ext cx="10515600" cy="1249960"/>
          </a:xfrm>
        </p:spPr>
        <p:txBody>
          <a:bodyPr/>
          <a:lstStyle/>
          <a:p>
            <a:r>
              <a:rPr lang="en-US" sz="3200" dirty="0"/>
              <a:t>Resources from OCR on Support Persons for Patients with Disabilities during COVID-19 Pandemic – </a:t>
            </a:r>
            <a:r>
              <a:rPr lang="en-US" sz="3200" dirty="0" err="1"/>
              <a:t>con’t</a:t>
            </a:r>
            <a:r>
              <a:rPr lang="en-US" sz="3200" dirty="0"/>
              <a:t>.</a:t>
            </a:r>
          </a:p>
        </p:txBody>
      </p:sp>
      <p:sp>
        <p:nvSpPr>
          <p:cNvPr id="3" name="Content Placeholder 2">
            <a:extLst>
              <a:ext uri="{FF2B5EF4-FFF2-40B4-BE49-F238E27FC236}">
                <a16:creationId xmlns:a16="http://schemas.microsoft.com/office/drawing/2014/main" id="{3E1DD8A3-1ABA-474F-B8F9-3BA2B30D687C}"/>
              </a:ext>
            </a:extLst>
          </p:cNvPr>
          <p:cNvSpPr>
            <a:spLocks noGrp="1"/>
          </p:cNvSpPr>
          <p:nvPr>
            <p:ph idx="1"/>
          </p:nvPr>
        </p:nvSpPr>
        <p:spPr/>
        <p:txBody>
          <a:bodyPr/>
          <a:lstStyle/>
          <a:p>
            <a:pPr marL="287338" indent="-287338"/>
            <a:r>
              <a:rPr lang="en-US" sz="2800" b="1" dirty="0"/>
              <a:t>OCR Early Complaint Resolution with MedStar Health</a:t>
            </a:r>
            <a:r>
              <a:rPr lang="en-US" sz="2800" dirty="0"/>
              <a:t> – resolution of three disability discrimination complaints concerning access to support persons resulting in the revision of MedStar COVID-19 visitor restrictions policy. (2/25/2021) </a:t>
            </a:r>
            <a:r>
              <a:rPr lang="en-US" sz="2800" u="sng" dirty="0">
                <a:solidFill>
                  <a:srgbClr val="0000FF"/>
                </a:solidFill>
                <a:hlinkClick r:id="rId2" tooltip="Link to the HHS Press Release for more information">
                  <a:extLst>
                    <a:ext uri="{A12FA001-AC4F-418D-AE19-62706E023703}">
                      <ahyp:hlinkClr xmlns="" xmlns:ahyp="http://schemas.microsoft.com/office/drawing/2018/hyperlinkcolor" val="tx"/>
                    </a:ext>
                  </a:extLst>
                </a:hlinkClick>
              </a:rPr>
              <a:t>www.hhs.gov/about/news/2021/02/25/ocr-resolves-three-discrimination-complaints-after-medstar-health-system.html</a:t>
            </a:r>
            <a:endParaRPr lang="en-US" sz="2800" dirty="0">
              <a:solidFill>
                <a:srgbClr val="0000FF"/>
              </a:solidFill>
            </a:endParaRPr>
          </a:p>
          <a:p>
            <a:endParaRPr lang="en-US" dirty="0"/>
          </a:p>
        </p:txBody>
      </p:sp>
    </p:spTree>
    <p:extLst>
      <p:ext uri="{BB962C8B-B14F-4D97-AF65-F5344CB8AC3E}">
        <p14:creationId xmlns:p14="http://schemas.microsoft.com/office/powerpoint/2010/main" val="3931255608"/>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D7780-282F-4724-96D4-A94EF6F2E6B6}"/>
              </a:ext>
            </a:extLst>
          </p:cNvPr>
          <p:cNvSpPr>
            <a:spLocks noGrp="1"/>
          </p:cNvSpPr>
          <p:nvPr>
            <p:ph type="title"/>
          </p:nvPr>
        </p:nvSpPr>
        <p:spPr>
          <a:xfrm>
            <a:off x="516698" y="289969"/>
            <a:ext cx="10515600" cy="782638"/>
          </a:xfrm>
        </p:spPr>
        <p:txBody>
          <a:bodyPr/>
          <a:lstStyle/>
          <a:p>
            <a:r>
              <a:rPr lang="en-US" dirty="0"/>
              <a:t>Resources from OCR on Crisis Standards of Care</a:t>
            </a:r>
          </a:p>
        </p:txBody>
      </p:sp>
      <p:sp>
        <p:nvSpPr>
          <p:cNvPr id="3" name="Content Placeholder 2">
            <a:extLst>
              <a:ext uri="{FF2B5EF4-FFF2-40B4-BE49-F238E27FC236}">
                <a16:creationId xmlns:a16="http://schemas.microsoft.com/office/drawing/2014/main" id="{96A9CB25-2C71-4B7A-8F8B-D4B78B6A2ECB}"/>
              </a:ext>
            </a:extLst>
          </p:cNvPr>
          <p:cNvSpPr>
            <a:spLocks noGrp="1"/>
          </p:cNvSpPr>
          <p:nvPr>
            <p:ph idx="1"/>
          </p:nvPr>
        </p:nvSpPr>
        <p:spPr>
          <a:xfrm>
            <a:off x="375781" y="1252603"/>
            <a:ext cx="11461315" cy="4822519"/>
          </a:xfrm>
        </p:spPr>
        <p:txBody>
          <a:bodyPr/>
          <a:lstStyle/>
          <a:p>
            <a:pPr marL="338138" indent="-338138">
              <a:spcAft>
                <a:spcPts val="1200"/>
              </a:spcAft>
            </a:pPr>
            <a:r>
              <a:rPr lang="en-US" sz="2600" dirty="0"/>
              <a:t>As a result of complaints filed with OCR at the beginning of the COVID-19 public health emergency, and requests for technical assistance, OCR worked with States and other entities to address non-discrimination in crisis standards of care plans and practices.</a:t>
            </a:r>
          </a:p>
          <a:p>
            <a:pPr marL="287338" indent="-287338"/>
            <a:r>
              <a:rPr lang="en-US" sz="2600" dirty="0"/>
              <a:t>Best practices were developed to operationalize the principles that: </a:t>
            </a:r>
          </a:p>
          <a:p>
            <a:pPr marL="627063" lvl="1" indent="-339725">
              <a:spcAft>
                <a:spcPts val="600"/>
              </a:spcAft>
              <a:buFont typeface="Courier New" panose="02070309020205020404" pitchFamily="49" charset="0"/>
              <a:buChar char="o"/>
            </a:pPr>
            <a:r>
              <a:rPr lang="en-US" sz="2600" dirty="0"/>
              <a:t>Medical care should not be denied on the basis of stereotypes, assessments of quality of life, or judgments about a person’s relative “worth” based on the presence or absence of disabilities or age.</a:t>
            </a:r>
          </a:p>
          <a:p>
            <a:pPr marL="627063" lvl="1" indent="-339725">
              <a:buFont typeface="Courier New" panose="02070309020205020404" pitchFamily="49" charset="0"/>
              <a:buChar char="o"/>
            </a:pPr>
            <a:r>
              <a:rPr lang="en-US" sz="2600" dirty="0"/>
              <a:t>Decisions whether an individual is a candidate for treatment should be based on an individualized assessment of the patient based on the best available objective medical evidence.</a:t>
            </a:r>
          </a:p>
          <a:p>
            <a:pPr marL="342900" lvl="1" indent="0">
              <a:buNone/>
            </a:pPr>
            <a:endParaRPr lang="en-US" dirty="0"/>
          </a:p>
        </p:txBody>
      </p:sp>
    </p:spTree>
    <p:extLst>
      <p:ext uri="{BB962C8B-B14F-4D97-AF65-F5344CB8AC3E}">
        <p14:creationId xmlns:p14="http://schemas.microsoft.com/office/powerpoint/2010/main" val="974869953"/>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BE4FE-C866-49CD-A496-155E7FE6D8F7}"/>
              </a:ext>
            </a:extLst>
          </p:cNvPr>
          <p:cNvSpPr>
            <a:spLocks noGrp="1"/>
          </p:cNvSpPr>
          <p:nvPr>
            <p:ph type="title"/>
          </p:nvPr>
        </p:nvSpPr>
        <p:spPr>
          <a:xfrm>
            <a:off x="629432" y="360493"/>
            <a:ext cx="10515600" cy="782638"/>
          </a:xfrm>
        </p:spPr>
        <p:txBody>
          <a:bodyPr/>
          <a:lstStyle/>
          <a:p>
            <a:r>
              <a:rPr lang="en-US" sz="3200" dirty="0"/>
              <a:t>Resources from OCR on Crisis Standards of Care – </a:t>
            </a:r>
            <a:r>
              <a:rPr lang="en-US" sz="3200" dirty="0" err="1"/>
              <a:t>con’t</a:t>
            </a:r>
            <a:r>
              <a:rPr lang="en-US" sz="3200" dirty="0"/>
              <a:t>.</a:t>
            </a:r>
          </a:p>
        </p:txBody>
      </p:sp>
      <p:sp>
        <p:nvSpPr>
          <p:cNvPr id="3" name="Content Placeholder 2">
            <a:extLst>
              <a:ext uri="{FF2B5EF4-FFF2-40B4-BE49-F238E27FC236}">
                <a16:creationId xmlns:a16="http://schemas.microsoft.com/office/drawing/2014/main" id="{96AE0A51-A965-4CB4-87E1-785D5B1EA83E}"/>
              </a:ext>
            </a:extLst>
          </p:cNvPr>
          <p:cNvSpPr>
            <a:spLocks noGrp="1"/>
          </p:cNvSpPr>
          <p:nvPr>
            <p:ph idx="1"/>
          </p:nvPr>
        </p:nvSpPr>
        <p:spPr>
          <a:xfrm>
            <a:off x="388307" y="1825625"/>
            <a:ext cx="11248372" cy="3884612"/>
          </a:xfrm>
        </p:spPr>
        <p:txBody>
          <a:bodyPr/>
          <a:lstStyle/>
          <a:p>
            <a:pPr marL="400050" indent="-400050"/>
            <a:r>
              <a:rPr lang="en-US" sz="2800" dirty="0"/>
              <a:t>OCR provided technical assistance concerning Crisis Standards of Care in the following locations: Arizona, North Texas, Southwest Texas, Indian Health Services, North Carolina, Utah, Tennessee, Pennsylvania and Alabama.  For copies of the revised CSC guidelines see: </a:t>
            </a:r>
            <a:r>
              <a:rPr lang="en-US" sz="2800" dirty="0">
                <a:solidFill>
                  <a:srgbClr val="0000FF"/>
                </a:solidFill>
                <a:hlinkClick r:id="rId2" tooltip="Link to OCR's newsroom web page for more information">
                  <a:extLst>
                    <a:ext uri="{A12FA001-AC4F-418D-AE19-62706E023703}">
                      <ahyp:hlinkClr xmlns="" xmlns:ahyp="http://schemas.microsoft.com/office/drawing/2018/hyperlinkcolor" val="tx"/>
                    </a:ext>
                  </a:extLst>
                </a:hlinkClick>
              </a:rPr>
              <a:t>www.hhs.gov/ocr/newsroom/index.html </a:t>
            </a:r>
            <a:endParaRPr lang="en-US" sz="2800" dirty="0">
              <a:solidFill>
                <a:srgbClr val="0000FF"/>
              </a:solidFill>
            </a:endParaRPr>
          </a:p>
          <a:p>
            <a:endParaRPr lang="en-US" sz="2400" dirty="0"/>
          </a:p>
          <a:p>
            <a:pPr marL="400050" indent="-400050"/>
            <a:r>
              <a:rPr lang="en-US" sz="2800" dirty="0"/>
              <a:t>For more information and guidance on Crisis Standards of Care see: </a:t>
            </a:r>
            <a:r>
              <a:rPr lang="en-US" sz="2800" dirty="0">
                <a:solidFill>
                  <a:srgbClr val="0000FF"/>
                </a:solidFill>
                <a:hlinkClick r:id="rId3" tooltip="Link to OCR's COVID-19 web page for more information">
                  <a:extLst>
                    <a:ext uri="{A12FA001-AC4F-418D-AE19-62706E023703}">
                      <ahyp:hlinkClr xmlns="" xmlns:ahyp="http://schemas.microsoft.com/office/drawing/2018/hyperlinkcolor" val="tx"/>
                    </a:ext>
                  </a:extLst>
                </a:hlinkClick>
              </a:rPr>
              <a:t>www.hhs.gov/civil-rights/for-providers/civil-rights-covid19/index.html</a:t>
            </a:r>
            <a:r>
              <a:rPr lang="en-US" sz="2800" dirty="0">
                <a:solidFill>
                  <a:srgbClr val="0563C1"/>
                </a:solidFill>
                <a:hlinkClick r:id="rId3" tooltip="Link to OCR's COVID-19 web page for more information">
                  <a:extLst>
                    <a:ext uri="{A12FA001-AC4F-418D-AE19-62706E023703}">
                      <ahyp:hlinkClr xmlns="" xmlns:ahyp="http://schemas.microsoft.com/office/drawing/2018/hyperlinkcolor" val="tx"/>
                    </a:ext>
                  </a:extLst>
                </a:hlinkClick>
              </a:rPr>
              <a:t>   </a:t>
            </a:r>
            <a:endParaRPr lang="en-US" sz="2800" dirty="0">
              <a:solidFill>
                <a:srgbClr val="0000FF"/>
              </a:solidFill>
            </a:endParaRPr>
          </a:p>
          <a:p>
            <a:endParaRPr lang="en-US" dirty="0"/>
          </a:p>
        </p:txBody>
      </p:sp>
    </p:spTree>
    <p:extLst>
      <p:ext uri="{BB962C8B-B14F-4D97-AF65-F5344CB8AC3E}">
        <p14:creationId xmlns:p14="http://schemas.microsoft.com/office/powerpoint/2010/main" val="2002760308"/>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524000" y="391885"/>
            <a:ext cx="9942286" cy="696686"/>
          </a:xfrm>
        </p:spPr>
        <p:txBody>
          <a:bodyPr anchor="t"/>
          <a:lstStyle/>
          <a:p>
            <a:pPr eaLnBrk="1" hangingPunct="1"/>
            <a:r>
              <a:rPr lang="en-US" altLang="en-US" sz="4000" dirty="0">
                <a:cs typeface="Arial" panose="020B0604020202020204" pitchFamily="34" charset="0"/>
              </a:rPr>
              <a:t>Enforcement and Compliance Activities </a:t>
            </a:r>
          </a:p>
        </p:txBody>
      </p:sp>
      <p:sp>
        <p:nvSpPr>
          <p:cNvPr id="927747" name="Rectangle 3"/>
          <p:cNvSpPr>
            <a:spLocks noGrp="1" noChangeArrowheads="1"/>
          </p:cNvSpPr>
          <p:nvPr>
            <p:ph idx="1"/>
          </p:nvPr>
        </p:nvSpPr>
        <p:spPr>
          <a:xfrm>
            <a:off x="1524000" y="1752599"/>
            <a:ext cx="8305800" cy="4183743"/>
          </a:xfrm>
        </p:spPr>
        <p:txBody>
          <a:bodyPr rtlCol="0">
            <a:normAutofit fontScale="70000" lnSpcReduction="20000"/>
          </a:bodyPr>
          <a:lstStyle/>
          <a:p>
            <a:pPr marL="347472" indent="-346075" eaLnBrk="1" fontAlgn="auto" hangingPunct="1">
              <a:spcBef>
                <a:spcPts val="600"/>
              </a:spcBef>
              <a:spcAft>
                <a:spcPts val="600"/>
              </a:spcAft>
              <a:buSzPct val="80000"/>
              <a:defRPr/>
            </a:pPr>
            <a:r>
              <a:rPr lang="en-US" altLang="en-US" sz="5100" dirty="0">
                <a:cs typeface="Arial" panose="020B0604020202020204" pitchFamily="34" charset="0"/>
              </a:rPr>
              <a:t>Complaint Investigations </a:t>
            </a:r>
          </a:p>
          <a:p>
            <a:pPr marL="347472" indent="-346075" eaLnBrk="1" fontAlgn="auto" hangingPunct="1">
              <a:spcBef>
                <a:spcPts val="600"/>
              </a:spcBef>
              <a:spcAft>
                <a:spcPts val="600"/>
              </a:spcAft>
              <a:buSzPct val="80000"/>
              <a:defRPr/>
            </a:pPr>
            <a:r>
              <a:rPr lang="en-US" altLang="en-US" sz="5100" dirty="0">
                <a:cs typeface="Arial" panose="020B0604020202020204" pitchFamily="34" charset="0"/>
              </a:rPr>
              <a:t>Compliance Reviews</a:t>
            </a:r>
          </a:p>
          <a:p>
            <a:pPr marL="347472" indent="-346075" eaLnBrk="1" fontAlgn="auto" hangingPunct="1">
              <a:spcBef>
                <a:spcPts val="600"/>
              </a:spcBef>
              <a:spcAft>
                <a:spcPts val="600"/>
              </a:spcAft>
              <a:buSzPct val="80000"/>
              <a:defRPr/>
            </a:pPr>
            <a:r>
              <a:rPr lang="en-US" sz="5100" dirty="0">
                <a:cs typeface="Arial" panose="020B0604020202020204" pitchFamily="34" charset="0"/>
              </a:rPr>
              <a:t>Voluntary Resolution Agreements </a:t>
            </a:r>
          </a:p>
          <a:p>
            <a:pPr marL="347472" indent="-346075" eaLnBrk="1" fontAlgn="auto" hangingPunct="1">
              <a:spcBef>
                <a:spcPts val="600"/>
              </a:spcBef>
              <a:spcAft>
                <a:spcPts val="600"/>
              </a:spcAft>
              <a:buSzPct val="80000"/>
              <a:defRPr/>
            </a:pPr>
            <a:r>
              <a:rPr lang="en-US" sz="5100" dirty="0">
                <a:cs typeface="Arial" panose="020B0604020202020204" pitchFamily="34" charset="0"/>
              </a:rPr>
              <a:t>Formal Enforcement </a:t>
            </a:r>
          </a:p>
          <a:p>
            <a:pPr marL="347472" indent="-346075" eaLnBrk="1" fontAlgn="auto" hangingPunct="1">
              <a:spcBef>
                <a:spcPts val="600"/>
              </a:spcBef>
              <a:spcAft>
                <a:spcPts val="600"/>
              </a:spcAft>
              <a:buSzPct val="80000"/>
              <a:defRPr/>
            </a:pPr>
            <a:r>
              <a:rPr lang="en-US" sz="5100" dirty="0">
                <a:cs typeface="Arial" panose="020B0604020202020204" pitchFamily="34" charset="0"/>
              </a:rPr>
              <a:t>Audits</a:t>
            </a:r>
          </a:p>
          <a:p>
            <a:pPr marL="347472" indent="-346075" eaLnBrk="1" fontAlgn="auto" hangingPunct="1">
              <a:spcBef>
                <a:spcPts val="600"/>
              </a:spcBef>
              <a:spcAft>
                <a:spcPts val="600"/>
              </a:spcAft>
              <a:buSzPct val="80000"/>
              <a:defRPr/>
            </a:pPr>
            <a:r>
              <a:rPr lang="en-US" altLang="en-US" sz="5100" dirty="0">
                <a:cs typeface="Arial" panose="020B0604020202020204" pitchFamily="34" charset="0"/>
              </a:rPr>
              <a:t>Outreach and Public Education</a:t>
            </a:r>
          </a:p>
          <a:p>
            <a:pPr marL="347472" indent="-346075" eaLnBrk="1" fontAlgn="auto" hangingPunct="1">
              <a:spcBef>
                <a:spcPts val="600"/>
              </a:spcBef>
              <a:spcAft>
                <a:spcPts val="600"/>
              </a:spcAft>
              <a:buSzPct val="80000"/>
              <a:defRPr/>
            </a:pPr>
            <a:r>
              <a:rPr lang="en-US" altLang="en-US" sz="5100" dirty="0">
                <a:cs typeface="Arial" panose="020B0604020202020204" pitchFamily="34" charset="0"/>
              </a:rPr>
              <a:t>Policy Development</a:t>
            </a:r>
          </a:p>
          <a:p>
            <a:pPr marL="0" indent="-346075" eaLnBrk="1" fontAlgn="auto" hangingPunct="1">
              <a:spcAft>
                <a:spcPts val="0"/>
              </a:spcAft>
              <a:buSzPct val="80000"/>
              <a:defRPr/>
            </a:pPr>
            <a:endParaRPr lang="en-US" sz="2800" dirty="0">
              <a:cs typeface="Arial" panose="020B0604020202020204" pitchFamily="34" charset="0"/>
            </a:endParaRPr>
          </a:p>
          <a:p>
            <a:pPr marL="346075" indent="-346075" eaLnBrk="1" fontAlgn="auto" hangingPunct="1">
              <a:spcAft>
                <a:spcPts val="0"/>
              </a:spcAft>
              <a:buSzPct val="80000"/>
              <a:defRPr/>
            </a:pPr>
            <a:endParaRPr lang="en-US" altLang="en-US" sz="2800" dirty="0">
              <a:cs typeface="Arial" panose="020B0604020202020204" pitchFamily="34" charset="0"/>
            </a:endParaRPr>
          </a:p>
        </p:txBody>
      </p:sp>
    </p:spTree>
  </p:cSld>
  <p:clrMapOvr>
    <a:masterClrMapping/>
  </p:clrMapOvr>
  <p:transition>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693DB-3DA0-403C-946A-3FFA6CDDAD24}"/>
              </a:ext>
            </a:extLst>
          </p:cNvPr>
          <p:cNvSpPr>
            <a:spLocks noGrp="1"/>
          </p:cNvSpPr>
          <p:nvPr>
            <p:ph type="title"/>
          </p:nvPr>
        </p:nvSpPr>
        <p:spPr/>
        <p:txBody>
          <a:bodyPr/>
          <a:lstStyle/>
          <a:p>
            <a:r>
              <a:rPr lang="en-US" dirty="0"/>
              <a:t>New Video Series on Civil Rights Protections for Individuals in Recovery from Opioid Use</a:t>
            </a:r>
          </a:p>
        </p:txBody>
      </p:sp>
      <p:sp>
        <p:nvSpPr>
          <p:cNvPr id="3" name="Content Placeholder 2">
            <a:extLst>
              <a:ext uri="{FF2B5EF4-FFF2-40B4-BE49-F238E27FC236}">
                <a16:creationId xmlns:a16="http://schemas.microsoft.com/office/drawing/2014/main" id="{2C3989EB-271C-493D-8464-8E561D5A2DF5}"/>
              </a:ext>
            </a:extLst>
          </p:cNvPr>
          <p:cNvSpPr>
            <a:spLocks noGrp="1"/>
          </p:cNvSpPr>
          <p:nvPr>
            <p:ph idx="1"/>
          </p:nvPr>
        </p:nvSpPr>
        <p:spPr>
          <a:xfrm>
            <a:off x="228600" y="1503123"/>
            <a:ext cx="11721230" cy="4672208"/>
          </a:xfrm>
        </p:spPr>
        <p:txBody>
          <a:bodyPr/>
          <a:lstStyle/>
          <a:p>
            <a:pPr marL="225425" indent="-225425">
              <a:spcAft>
                <a:spcPts val="0"/>
              </a:spcAft>
            </a:pPr>
            <a:r>
              <a:rPr lang="en-US" sz="2500" dirty="0"/>
              <a:t>HHS partnered with the National Center on Substance Abuse and Child Welfare (NCSACW) to produce a five-part video series on the application of federal disability rights laws to child welfare programs and activities as they apply to some individuals in recovery from opioid use disorder. To view the series:</a:t>
            </a:r>
          </a:p>
          <a:p>
            <a:pPr marL="0" indent="0">
              <a:spcAft>
                <a:spcPts val="1200"/>
              </a:spcAft>
              <a:buNone/>
            </a:pPr>
            <a:r>
              <a:rPr lang="en-US" sz="2400" dirty="0"/>
              <a:t>   </a:t>
            </a:r>
            <a:r>
              <a:rPr lang="en-US" sz="2500" dirty="0">
                <a:solidFill>
                  <a:srgbClr val="0000FF"/>
                </a:solidFill>
                <a:hlinkClick r:id="rId2" tooltip="See Section on Training and Technical Assistance on OCR's Protection from Discrimination in Child Welfare Activities web page for series">
                  <a:extLst>
                    <a:ext uri="{A12FA001-AC4F-418D-AE19-62706E023703}">
                      <ahyp:hlinkClr xmlns="" xmlns:ahyp="http://schemas.microsoft.com/office/drawing/2018/hyperlinkcolor" val="tx"/>
                    </a:ext>
                  </a:extLst>
                </a:hlinkClick>
              </a:rPr>
              <a:t>www.hhs.gov/civil-rights/for-individuals/special-topics/adoption/index.html</a:t>
            </a:r>
            <a:endParaRPr lang="en-US" sz="2500" dirty="0">
              <a:solidFill>
                <a:srgbClr val="0000FF"/>
              </a:solidFill>
            </a:endParaRPr>
          </a:p>
          <a:p>
            <a:r>
              <a:rPr lang="en-US" sz="2400" dirty="0"/>
              <a:t> </a:t>
            </a:r>
            <a:r>
              <a:rPr lang="en-US" sz="2500" dirty="0"/>
              <a:t>The video series includes:</a:t>
            </a:r>
          </a:p>
          <a:p>
            <a:pPr marL="627063" lvl="1" indent="-288925">
              <a:buFont typeface="Courier New" panose="02070309020205020404" pitchFamily="49" charset="0"/>
              <a:buChar char="o"/>
            </a:pPr>
            <a:r>
              <a:rPr lang="en-US" sz="2500" dirty="0"/>
              <a:t>Two civil rights webinars</a:t>
            </a:r>
          </a:p>
          <a:p>
            <a:pPr marL="627063" lvl="1" indent="-288925">
              <a:buFont typeface="Courier New" panose="02070309020205020404" pitchFamily="49" charset="0"/>
              <a:buChar char="o"/>
            </a:pPr>
            <a:r>
              <a:rPr lang="en-US" sz="2500" dirty="0"/>
              <a:t>A motion graphic on medication-assisted treatment (MAT) addressing common misconceptions</a:t>
            </a:r>
          </a:p>
          <a:p>
            <a:pPr marL="627063" lvl="1" indent="-288925">
              <a:buFont typeface="Courier New" panose="02070309020205020404" pitchFamily="49" charset="0"/>
              <a:buChar char="o"/>
            </a:pPr>
            <a:r>
              <a:rPr lang="en-US" sz="2500" dirty="0"/>
              <a:t>Two animated videos depicting discussions regarding MAT and laws protecting individuals</a:t>
            </a:r>
          </a:p>
          <a:p>
            <a:pPr marL="342900" lvl="1" indent="0">
              <a:buNone/>
            </a:pPr>
            <a:endParaRPr lang="en-US" dirty="0"/>
          </a:p>
          <a:p>
            <a:pPr marL="342900" lvl="1" indent="0">
              <a:buNone/>
            </a:pPr>
            <a:r>
              <a:rPr lang="en-US" sz="2000" dirty="0"/>
              <a:t> </a:t>
            </a:r>
          </a:p>
        </p:txBody>
      </p:sp>
    </p:spTree>
    <p:extLst>
      <p:ext uri="{BB962C8B-B14F-4D97-AF65-F5344CB8AC3E}">
        <p14:creationId xmlns:p14="http://schemas.microsoft.com/office/powerpoint/2010/main" val="3116905873"/>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C114F-5A65-4B30-8448-FDB945913CE6}"/>
              </a:ext>
            </a:extLst>
          </p:cNvPr>
          <p:cNvSpPr>
            <a:spLocks noGrp="1"/>
          </p:cNvSpPr>
          <p:nvPr>
            <p:ph type="title"/>
          </p:nvPr>
        </p:nvSpPr>
        <p:spPr>
          <a:xfrm>
            <a:off x="253767" y="289624"/>
            <a:ext cx="10515600" cy="782638"/>
          </a:xfrm>
        </p:spPr>
        <p:txBody>
          <a:bodyPr/>
          <a:lstStyle/>
          <a:p>
            <a:r>
              <a:rPr lang="en-US" dirty="0"/>
              <a:t>Voluntary Resolution Agreement with Michigan Bariatric Practice regarding HIV Discrimination</a:t>
            </a:r>
          </a:p>
        </p:txBody>
      </p:sp>
      <p:sp>
        <p:nvSpPr>
          <p:cNvPr id="3" name="Content Placeholder 2">
            <a:extLst>
              <a:ext uri="{FF2B5EF4-FFF2-40B4-BE49-F238E27FC236}">
                <a16:creationId xmlns:a16="http://schemas.microsoft.com/office/drawing/2014/main" id="{422CBBF0-D93C-40A7-A59F-FD09BE44BD82}"/>
              </a:ext>
            </a:extLst>
          </p:cNvPr>
          <p:cNvSpPr>
            <a:spLocks noGrp="1"/>
          </p:cNvSpPr>
          <p:nvPr>
            <p:ph idx="1"/>
          </p:nvPr>
        </p:nvSpPr>
        <p:spPr>
          <a:xfrm>
            <a:off x="528506" y="1526797"/>
            <a:ext cx="11296063" cy="4498222"/>
          </a:xfrm>
        </p:spPr>
        <p:txBody>
          <a:bodyPr/>
          <a:lstStyle/>
          <a:p>
            <a:pPr marL="287338" indent="-287338">
              <a:spcBef>
                <a:spcPts val="800"/>
              </a:spcBef>
              <a:spcAft>
                <a:spcPts val="800"/>
              </a:spcAft>
            </a:pPr>
            <a:r>
              <a:rPr lang="en-US" sz="2800" dirty="0"/>
              <a:t>HHS OCR and the U.S. Attorney's Office for the Eastern District of Michigan entered into a Voluntary Resolution Agreement (VRA) with Great Lakes Surgical Associates ("GLSA") to protect patients from discrimination on the basis of HIV status.</a:t>
            </a:r>
          </a:p>
          <a:p>
            <a:pPr marL="287338" indent="-287338">
              <a:spcBef>
                <a:spcPts val="800"/>
              </a:spcBef>
              <a:spcAft>
                <a:spcPts val="800"/>
              </a:spcAft>
            </a:pPr>
            <a:r>
              <a:rPr lang="en-US" sz="2800" dirty="0"/>
              <a:t>GLSA allegedly refused to fully evaluate an African American man, and a Medicare beneficiary, for bariatric surgery or to provide him with the surgery due to his HIV status.</a:t>
            </a:r>
          </a:p>
          <a:p>
            <a:pPr marL="287338" indent="-287338">
              <a:spcBef>
                <a:spcPts val="800"/>
              </a:spcBef>
              <a:spcAft>
                <a:spcPts val="800"/>
              </a:spcAft>
            </a:pPr>
            <a:r>
              <a:rPr lang="en-US" sz="2800" dirty="0"/>
              <a:t>OCR initiated a compliance review to determine GLSA's compliance with Section 504 and Section 1557; DOJ investigated the ADA Title III claim.</a:t>
            </a:r>
          </a:p>
          <a:p>
            <a:pPr marL="0" indent="0">
              <a:buNone/>
            </a:pPr>
            <a:r>
              <a:rPr lang="en-US" dirty="0"/>
              <a:t> </a:t>
            </a:r>
          </a:p>
        </p:txBody>
      </p:sp>
    </p:spTree>
    <p:extLst>
      <p:ext uri="{BB962C8B-B14F-4D97-AF65-F5344CB8AC3E}">
        <p14:creationId xmlns:p14="http://schemas.microsoft.com/office/powerpoint/2010/main" val="1152483308"/>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67CE7-1C20-494F-B50F-C553F39619EE}"/>
              </a:ext>
            </a:extLst>
          </p:cNvPr>
          <p:cNvSpPr>
            <a:spLocks noGrp="1"/>
          </p:cNvSpPr>
          <p:nvPr>
            <p:ph type="title"/>
          </p:nvPr>
        </p:nvSpPr>
        <p:spPr/>
        <p:txBody>
          <a:bodyPr/>
          <a:lstStyle/>
          <a:p>
            <a:r>
              <a:rPr lang="en-US" sz="3200" dirty="0"/>
              <a:t>Voluntary Resolution Agreement with Michigan Bariatric Practice regarding HIV Discrimination - </a:t>
            </a:r>
            <a:r>
              <a:rPr lang="en-US" sz="2800" dirty="0" err="1"/>
              <a:t>con’t</a:t>
            </a:r>
            <a:r>
              <a:rPr lang="en-US" sz="2800" dirty="0"/>
              <a:t>.</a:t>
            </a:r>
            <a:endParaRPr lang="en-US" sz="3200" dirty="0"/>
          </a:p>
        </p:txBody>
      </p:sp>
      <p:sp>
        <p:nvSpPr>
          <p:cNvPr id="3" name="Content Placeholder 2">
            <a:extLst>
              <a:ext uri="{FF2B5EF4-FFF2-40B4-BE49-F238E27FC236}">
                <a16:creationId xmlns:a16="http://schemas.microsoft.com/office/drawing/2014/main" id="{537812B8-A435-4A39-BAF2-E2AA5FC4A6D9}"/>
              </a:ext>
            </a:extLst>
          </p:cNvPr>
          <p:cNvSpPr>
            <a:spLocks noGrp="1"/>
          </p:cNvSpPr>
          <p:nvPr>
            <p:ph idx="1"/>
          </p:nvPr>
        </p:nvSpPr>
        <p:spPr/>
        <p:txBody>
          <a:bodyPr/>
          <a:lstStyle/>
          <a:p>
            <a:pPr marL="287338" indent="-287338"/>
            <a:r>
              <a:rPr lang="en-US" sz="3000" dirty="0"/>
              <a:t>A VRA was reached requiring GLSA to take corrective actions and compensate the patient in the amount of $37,000.</a:t>
            </a:r>
          </a:p>
          <a:p>
            <a:endParaRPr lang="en-US" sz="3000" dirty="0"/>
          </a:p>
          <a:p>
            <a:pPr marL="287338" indent="-287338"/>
            <a:r>
              <a:rPr lang="en-US" sz="3000" dirty="0"/>
              <a:t>For more information and a copy of the VRA see: </a:t>
            </a:r>
            <a:r>
              <a:rPr lang="en-US" sz="3000" dirty="0">
                <a:solidFill>
                  <a:srgbClr val="0000FF"/>
                </a:solidFill>
                <a:hlinkClick r:id="rId2">
                  <a:extLst>
                    <a:ext uri="{A12FA001-AC4F-418D-AE19-62706E023703}">
                      <ahyp:hlinkClr xmlns="" xmlns:ahyp="http://schemas.microsoft.com/office/drawing/2018/hyperlinkcolor" val="tx"/>
                    </a:ext>
                  </a:extLst>
                </a:hlinkClick>
              </a:rPr>
              <a:t>www.hhs.gov/about/news/2021/03/04/hhs-ocr-and-the-us-attorneys-office-for-the-eastern-district-of-mi-enter-vra-with-mi-bariatric-practice.html</a:t>
            </a:r>
            <a:endParaRPr lang="en-US" sz="3000" dirty="0">
              <a:solidFill>
                <a:srgbClr val="0000FF"/>
              </a:solidFill>
            </a:endParaRPr>
          </a:p>
        </p:txBody>
      </p:sp>
    </p:spTree>
    <p:extLst>
      <p:ext uri="{BB962C8B-B14F-4D97-AF65-F5344CB8AC3E}">
        <p14:creationId xmlns:p14="http://schemas.microsoft.com/office/powerpoint/2010/main" val="1245240451"/>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20444-4E06-449A-A258-86FB29AFFBA6}"/>
              </a:ext>
            </a:extLst>
          </p:cNvPr>
          <p:cNvSpPr>
            <a:spLocks noGrp="1"/>
          </p:cNvSpPr>
          <p:nvPr>
            <p:ph type="title"/>
          </p:nvPr>
        </p:nvSpPr>
        <p:spPr/>
        <p:txBody>
          <a:bodyPr/>
          <a:lstStyle/>
          <a:p>
            <a:r>
              <a:rPr lang="en-US" dirty="0"/>
              <a:t>OCR Addresses Discrimination Against Parents with Disabilities in Two States</a:t>
            </a:r>
          </a:p>
        </p:txBody>
      </p:sp>
      <p:sp>
        <p:nvSpPr>
          <p:cNvPr id="3" name="Content Placeholder 2">
            <a:extLst>
              <a:ext uri="{FF2B5EF4-FFF2-40B4-BE49-F238E27FC236}">
                <a16:creationId xmlns:a16="http://schemas.microsoft.com/office/drawing/2014/main" id="{3464CADC-AF45-438A-B601-07C4EEAE0496}"/>
              </a:ext>
            </a:extLst>
          </p:cNvPr>
          <p:cNvSpPr>
            <a:spLocks noGrp="1"/>
          </p:cNvSpPr>
          <p:nvPr>
            <p:ph idx="1"/>
          </p:nvPr>
        </p:nvSpPr>
        <p:spPr>
          <a:xfrm>
            <a:off x="413360" y="1340285"/>
            <a:ext cx="11298476" cy="4747363"/>
          </a:xfrm>
        </p:spPr>
        <p:txBody>
          <a:bodyPr/>
          <a:lstStyle/>
          <a:p>
            <a:pPr marL="287338" indent="-287338">
              <a:spcAft>
                <a:spcPts val="600"/>
              </a:spcAft>
            </a:pPr>
            <a:r>
              <a:rPr lang="en-US" sz="2500" dirty="0"/>
              <a:t>OCR and DOJ reached a landmark settlement agreement with the Massachusetts Department of Children and Families (DCF) resolving findings that DCF discriminated against a parent with a developmental disability in violation of the ADA and Section 504.</a:t>
            </a:r>
          </a:p>
          <a:p>
            <a:pPr marL="688975" lvl="1" indent="-346075">
              <a:spcBef>
                <a:spcPts val="300"/>
              </a:spcBef>
              <a:spcAft>
                <a:spcPts val="600"/>
              </a:spcAft>
              <a:buFont typeface="Courier New" panose="02070309020205020404" pitchFamily="49" charset="0"/>
              <a:buChar char="o"/>
            </a:pPr>
            <a:r>
              <a:rPr lang="en-US" sz="2500" dirty="0"/>
              <a:t>Investigation found for more than two years after the removal of a two-day old infant, DCF denied the mother appropriate supports and services and requests for disability-based accommodations to allow her to learn the required parenting skills.</a:t>
            </a:r>
          </a:p>
          <a:p>
            <a:pPr marL="627063" lvl="1" indent="-284163">
              <a:spcBef>
                <a:spcPts val="300"/>
              </a:spcBef>
              <a:spcAft>
                <a:spcPts val="300"/>
              </a:spcAft>
              <a:buFont typeface="Courier New" panose="02070309020205020404" pitchFamily="49" charset="0"/>
              <a:buChar char="o"/>
            </a:pPr>
            <a:r>
              <a:rPr lang="en-US" sz="2500" dirty="0"/>
              <a:t>For more information and a copy of the settlement agreement see:  </a:t>
            </a:r>
            <a:r>
              <a:rPr lang="en-US" sz="2400" dirty="0">
                <a:solidFill>
                  <a:srgbClr val="0000FF"/>
                </a:solidFill>
                <a:hlinkClick r:id="rId2">
                  <a:extLst>
                    <a:ext uri="{A12FA001-AC4F-418D-AE19-62706E023703}">
                      <ahyp:hlinkClr xmlns="" xmlns:ahyp="http://schemas.microsoft.com/office/drawing/2018/hyperlinkcolor" val="tx"/>
                    </a:ext>
                  </a:extLst>
                </a:hlinkClick>
              </a:rPr>
              <a:t>www.hhs.gov/about/news/2020/11/19/hhs-office-civil-rights-reaches-landmark-agreement-massachusetts-department-children-and-families.html</a:t>
            </a:r>
            <a:r>
              <a:rPr lang="en-US" sz="2400" dirty="0">
                <a:solidFill>
                  <a:srgbClr val="0000FF"/>
                </a:solidFill>
              </a:rPr>
              <a:t>  </a:t>
            </a:r>
          </a:p>
        </p:txBody>
      </p:sp>
    </p:spTree>
    <p:extLst>
      <p:ext uri="{BB962C8B-B14F-4D97-AF65-F5344CB8AC3E}">
        <p14:creationId xmlns:p14="http://schemas.microsoft.com/office/powerpoint/2010/main" val="2514479130"/>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70D36-9996-4B75-BB5D-49948D3EA72E}"/>
              </a:ext>
            </a:extLst>
          </p:cNvPr>
          <p:cNvSpPr>
            <a:spLocks noGrp="1"/>
          </p:cNvSpPr>
          <p:nvPr>
            <p:ph type="title"/>
          </p:nvPr>
        </p:nvSpPr>
        <p:spPr/>
        <p:txBody>
          <a:bodyPr/>
          <a:lstStyle/>
          <a:p>
            <a:r>
              <a:rPr lang="en-US" dirty="0"/>
              <a:t>OCR Addresses Discrimination Against Parents with Disabilities in Two States – </a:t>
            </a:r>
            <a:r>
              <a:rPr lang="en-US" dirty="0" err="1"/>
              <a:t>con’t</a:t>
            </a:r>
            <a:r>
              <a:rPr lang="en-US" dirty="0"/>
              <a:t>.</a:t>
            </a:r>
          </a:p>
        </p:txBody>
      </p:sp>
      <p:sp>
        <p:nvSpPr>
          <p:cNvPr id="3" name="Content Placeholder 2">
            <a:extLst>
              <a:ext uri="{FF2B5EF4-FFF2-40B4-BE49-F238E27FC236}">
                <a16:creationId xmlns:a16="http://schemas.microsoft.com/office/drawing/2014/main" id="{5DF4E564-E53F-4F25-8CC3-8451B9A3112E}"/>
              </a:ext>
            </a:extLst>
          </p:cNvPr>
          <p:cNvSpPr>
            <a:spLocks noGrp="1"/>
          </p:cNvSpPr>
          <p:nvPr>
            <p:ph idx="1"/>
          </p:nvPr>
        </p:nvSpPr>
        <p:spPr>
          <a:xfrm>
            <a:off x="838200" y="1825625"/>
            <a:ext cx="10515600" cy="4161816"/>
          </a:xfrm>
        </p:spPr>
        <p:txBody>
          <a:bodyPr/>
          <a:lstStyle/>
          <a:p>
            <a:pPr marL="287338" indent="-287338">
              <a:spcAft>
                <a:spcPts val="600"/>
              </a:spcAft>
            </a:pPr>
            <a:r>
              <a:rPr lang="en-US" sz="2800" dirty="0"/>
              <a:t>OCR provided technical assistance to ensure the New Jersey DCF provides modified supports and services necessary for parents with disabilities to have effective and meaningful opportunities to reunite with their children.</a:t>
            </a:r>
          </a:p>
          <a:p>
            <a:pPr marL="688975" lvl="1" indent="-346075">
              <a:buSzPct val="90000"/>
              <a:buFont typeface="Courier New" panose="02070309020205020404" pitchFamily="49" charset="0"/>
              <a:buChar char="o"/>
            </a:pPr>
            <a:r>
              <a:rPr lang="en-US" sz="2800" dirty="0"/>
              <a:t>For more information see: </a:t>
            </a:r>
            <a:r>
              <a:rPr lang="en-US" sz="2800" dirty="0">
                <a:solidFill>
                  <a:srgbClr val="0000FF"/>
                </a:solidFill>
                <a:hlinkClick r:id="rId2">
                  <a:extLst>
                    <a:ext uri="{A12FA001-AC4F-418D-AE19-62706E023703}">
                      <ahyp:hlinkClr xmlns="" xmlns:ahyp="http://schemas.microsoft.com/office/drawing/2018/hyperlinkcolor" val="tx"/>
                    </a:ext>
                  </a:extLst>
                </a:hlinkClick>
              </a:rPr>
              <a:t>www.hhs.gov/about/news/2020/11/13/hhs-ocr-provides-technical-assistance-ensure-new-jersey-department-children-families-protect-parents-disabilities-from-discrimination.html</a:t>
            </a:r>
            <a:endParaRPr lang="en-US" sz="2800" dirty="0">
              <a:solidFill>
                <a:srgbClr val="0000FF"/>
              </a:solidFill>
            </a:endParaRPr>
          </a:p>
        </p:txBody>
      </p:sp>
    </p:spTree>
    <p:extLst>
      <p:ext uri="{BB962C8B-B14F-4D97-AF65-F5344CB8AC3E}">
        <p14:creationId xmlns:p14="http://schemas.microsoft.com/office/powerpoint/2010/main" val="4058016114"/>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4930" name="Title 2"/>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7200" b="1" dirty="0">
                <a:solidFill>
                  <a:schemeClr val="bg1"/>
                </a:solidFill>
              </a:rPr>
              <a:t>Questions &amp; Resources</a:t>
            </a:r>
          </a:p>
        </p:txBody>
      </p:sp>
      <p:sp>
        <p:nvSpPr>
          <p:cNvPr id="124931" name="Subtitle 2" descr="empty text box" title="empty text box"/>
          <p:cNvSpPr>
            <a:spLocks noGrp="1"/>
          </p:cNvSpPr>
          <p:nvPr>
            <p:ph type="subTitle" idx="1"/>
          </p:nvPr>
        </p:nvSpPr>
        <p:spPr/>
        <p:txBody>
          <a:bodyPr/>
          <a:lstStyle/>
          <a:p>
            <a:endParaRPr lang="en-US" altLang="en-US"/>
          </a:p>
          <a:p>
            <a:endParaRPr lang="en-US" altLang="en-US" sz="4400">
              <a:solidFill>
                <a:schemeClr val="bg1"/>
              </a:solidFill>
            </a:endParaRPr>
          </a:p>
          <a:p>
            <a:endParaRPr lang="en-US" altLang="en-US" sz="4400">
              <a:solidFill>
                <a:schemeClr val="bg1"/>
              </a:solidFill>
            </a:endParaRPr>
          </a:p>
        </p:txBody>
      </p:sp>
    </p:spTree>
  </p:cSld>
  <p:clrMapOvr>
    <a:masterClrMapping/>
  </p:clrMapOvr>
  <p:transition>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 &quot;">
            <a:extLst>
              <a:ext uri="{FF2B5EF4-FFF2-40B4-BE49-F238E27FC236}">
                <a16:creationId xmlns:a16="http://schemas.microsoft.com/office/drawing/2014/main" id="{3724A8AC-C5D3-4DB4-8581-2C55E95BD513}"/>
              </a:ext>
            </a:extLst>
          </p:cNvPr>
          <p:cNvSpPr>
            <a:spLocks noGrp="1"/>
          </p:cNvSpPr>
          <p:nvPr>
            <p:ph type="title"/>
          </p:nvPr>
        </p:nvSpPr>
        <p:spPr>
          <a:xfrm>
            <a:off x="504172" y="347859"/>
            <a:ext cx="10515600" cy="782638"/>
          </a:xfrm>
        </p:spPr>
        <p:txBody>
          <a:bodyPr/>
          <a:lstStyle/>
          <a:p>
            <a:pPr>
              <a:defRPr/>
            </a:pPr>
            <a:r>
              <a:rPr lang="en-US" sz="4000" b="1" dirty="0"/>
              <a:t>Resources</a:t>
            </a:r>
          </a:p>
        </p:txBody>
      </p:sp>
      <p:sp>
        <p:nvSpPr>
          <p:cNvPr id="3" name="Content Placeholder 2" descr="&quot; &quot;">
            <a:extLst>
              <a:ext uri="{FF2B5EF4-FFF2-40B4-BE49-F238E27FC236}">
                <a16:creationId xmlns:a16="http://schemas.microsoft.com/office/drawing/2014/main" id="{40C30DBC-A9BB-4AF3-8665-03ADE864B7D6}"/>
              </a:ext>
            </a:extLst>
          </p:cNvPr>
          <p:cNvSpPr>
            <a:spLocks noGrp="1"/>
          </p:cNvSpPr>
          <p:nvPr>
            <p:ph idx="1"/>
          </p:nvPr>
        </p:nvSpPr>
        <p:spPr>
          <a:xfrm>
            <a:off x="228600" y="1340286"/>
            <a:ext cx="11811000" cy="4709785"/>
          </a:xfrm>
        </p:spPr>
        <p:txBody>
          <a:bodyPr>
            <a:noAutofit/>
          </a:bodyPr>
          <a:lstStyle/>
          <a:p>
            <a:pPr marL="400050" indent="-400050">
              <a:spcBef>
                <a:spcPts val="600"/>
              </a:spcBef>
              <a:spcAft>
                <a:spcPts val="600"/>
              </a:spcAft>
            </a:pPr>
            <a:r>
              <a:rPr lang="en-US" sz="2800" dirty="0"/>
              <a:t>Effective Communication (DOJ): </a:t>
            </a:r>
            <a:r>
              <a:rPr lang="en-US" sz="2800" dirty="0">
                <a:solidFill>
                  <a:srgbClr val="0000FF"/>
                </a:solidFill>
                <a:hlinkClick r:id="rId3">
                  <a:extLst>
                    <a:ext uri="{A12FA001-AC4F-418D-AE19-62706E023703}">
                      <ahyp:hlinkClr xmlns="" xmlns:ahyp="http://schemas.microsoft.com/office/drawing/2018/hyperlinkcolor" val="tx"/>
                    </a:ext>
                  </a:extLst>
                </a:hlinkClick>
              </a:rPr>
              <a:t>www.ada.gov/effective-comm.htm</a:t>
            </a:r>
            <a:r>
              <a:rPr lang="en-US" sz="2800" dirty="0">
                <a:solidFill>
                  <a:srgbClr val="0000FF"/>
                </a:solidFill>
              </a:rPr>
              <a:t> </a:t>
            </a:r>
            <a:r>
              <a:rPr lang="en-US" sz="2800" dirty="0"/>
              <a:t>and </a:t>
            </a:r>
            <a:r>
              <a:rPr lang="en-US" sz="2800" dirty="0">
                <a:solidFill>
                  <a:srgbClr val="0000FF"/>
                </a:solidFill>
                <a:hlinkClick r:id="rId4">
                  <a:extLst>
                    <a:ext uri="{A12FA001-AC4F-418D-AE19-62706E023703}">
                      <ahyp:hlinkClr xmlns="" xmlns:ahyp="http://schemas.microsoft.com/office/drawing/2018/hyperlinkcolor" val="tx"/>
                    </a:ext>
                  </a:extLst>
                </a:hlinkClick>
              </a:rPr>
              <a:t>ada.gov</a:t>
            </a:r>
            <a:endParaRPr lang="en-US" sz="2800" dirty="0">
              <a:solidFill>
                <a:srgbClr val="0000FF"/>
              </a:solidFill>
            </a:endParaRPr>
          </a:p>
          <a:p>
            <a:pPr marL="400050" indent="-400050">
              <a:spcBef>
                <a:spcPts val="600"/>
              </a:spcBef>
              <a:spcAft>
                <a:spcPts val="600"/>
              </a:spcAft>
            </a:pPr>
            <a:r>
              <a:rPr lang="en-US" sz="2800" dirty="0"/>
              <a:t>Communicating with People Who are Deaf and Hard of Hearing in Hospital Settings (DOJ): </a:t>
            </a:r>
            <a:r>
              <a:rPr lang="en-US" sz="2800" dirty="0">
                <a:solidFill>
                  <a:srgbClr val="0000FF"/>
                </a:solidFill>
                <a:hlinkClick r:id="rId5">
                  <a:extLst>
                    <a:ext uri="{A12FA001-AC4F-418D-AE19-62706E023703}">
                      <ahyp:hlinkClr xmlns="" xmlns:ahyp="http://schemas.microsoft.com/office/drawing/2018/hyperlinkcolor" val="tx"/>
                    </a:ext>
                  </a:extLst>
                </a:hlinkClick>
              </a:rPr>
              <a:t>www.ada.gov/hospcombr.htm</a:t>
            </a:r>
            <a:r>
              <a:rPr lang="en-US" sz="2800" dirty="0">
                <a:solidFill>
                  <a:srgbClr val="0000FF"/>
                </a:solidFill>
              </a:rPr>
              <a:t> </a:t>
            </a:r>
          </a:p>
          <a:p>
            <a:pPr marL="400050" indent="-400050">
              <a:spcBef>
                <a:spcPts val="600"/>
              </a:spcBef>
              <a:spcAft>
                <a:spcPts val="600"/>
              </a:spcAft>
            </a:pPr>
            <a:r>
              <a:rPr lang="en-US" sz="2800" dirty="0"/>
              <a:t>Effective Communication in Hospitals (OCR): </a:t>
            </a:r>
            <a:r>
              <a:rPr lang="en-US" sz="2700" dirty="0">
                <a:solidFill>
                  <a:srgbClr val="0000FF"/>
                </a:solidFill>
                <a:hlinkClick r:id="rId6">
                  <a:extLst>
                    <a:ext uri="{A12FA001-AC4F-418D-AE19-62706E023703}">
                      <ahyp:hlinkClr xmlns="" xmlns:ahyp="http://schemas.microsoft.com/office/drawing/2018/hyperlinkcolor" val="tx"/>
                    </a:ext>
                  </a:extLst>
                </a:hlinkClick>
              </a:rPr>
              <a:t>www.hhs.gov/ocr/civilrights/resources/specialtopics/hospitalcommunication</a:t>
            </a:r>
            <a:r>
              <a:rPr lang="en-US" sz="2700" dirty="0">
                <a:solidFill>
                  <a:srgbClr val="0000FF"/>
                </a:solidFill>
              </a:rPr>
              <a:t>  </a:t>
            </a:r>
          </a:p>
          <a:p>
            <a:pPr marL="400050" indent="-400050">
              <a:spcBef>
                <a:spcPts val="600"/>
              </a:spcBef>
              <a:spcAft>
                <a:spcPts val="600"/>
              </a:spcAft>
            </a:pPr>
            <a:r>
              <a:rPr lang="en-US" sz="2800" dirty="0"/>
              <a:t>Centers for Disease Control: </a:t>
            </a:r>
            <a:r>
              <a:rPr lang="en-US" sz="2800" u="sng" dirty="0">
                <a:solidFill>
                  <a:srgbClr val="0000FF"/>
                </a:solidFill>
                <a:hlinkClick r:id="rId7">
                  <a:extLst>
                    <a:ext uri="{A12FA001-AC4F-418D-AE19-62706E023703}">
                      <ahyp:hlinkClr xmlns="" xmlns:ahyp="http://schemas.microsoft.com/office/drawing/2018/hyperlinkcolor" val="tx"/>
                    </a:ext>
                  </a:extLst>
                </a:hlinkClick>
              </a:rPr>
              <a:t>www.cdc.gov</a:t>
            </a:r>
            <a:endParaRPr lang="en-US" sz="2800" u="sng" dirty="0">
              <a:solidFill>
                <a:srgbClr val="0000FF"/>
              </a:solidFill>
            </a:endParaRPr>
          </a:p>
          <a:p>
            <a:pPr marL="400050" indent="-400050">
              <a:spcBef>
                <a:spcPts val="600"/>
              </a:spcBef>
              <a:spcAft>
                <a:spcPts val="600"/>
              </a:spcAft>
            </a:pPr>
            <a:r>
              <a:rPr lang="en-US" sz="2800" dirty="0"/>
              <a:t>NIH National Institute on Deafness and Other Communication Disorders: </a:t>
            </a:r>
            <a:r>
              <a:rPr lang="en-US" sz="2700" u="sng" dirty="0">
                <a:solidFill>
                  <a:srgbClr val="0000FF"/>
                </a:solidFill>
                <a:hlinkClick r:id="rId8">
                  <a:extLst>
                    <a:ext uri="{A12FA001-AC4F-418D-AE19-62706E023703}">
                      <ahyp:hlinkClr xmlns="" xmlns:ahyp="http://schemas.microsoft.com/office/drawing/2018/hyperlinkcolor" val="tx"/>
                    </a:ext>
                  </a:extLst>
                </a:hlinkClick>
              </a:rPr>
              <a:t>www.nidcd.nih.gov/health</a:t>
            </a:r>
            <a:r>
              <a:rPr lang="en-US" sz="2700" u="sng" dirty="0">
                <a:solidFill>
                  <a:srgbClr val="0000FF"/>
                </a:solidFill>
              </a:rPr>
              <a:t> </a:t>
            </a:r>
          </a:p>
          <a:p>
            <a:pPr marL="0" indent="0">
              <a:buNone/>
            </a:pPr>
            <a:endParaRPr lang="en-US" sz="1400" dirty="0"/>
          </a:p>
          <a:p>
            <a:pPr marL="0" indent="0">
              <a:buNone/>
            </a:pPr>
            <a:endParaRPr lang="en-US" sz="1600" dirty="0">
              <a:ea typeface="ＭＳ Ｐゴシック" panose="020B0600070205080204" pitchFamily="34" charset="-128"/>
            </a:endParaRPr>
          </a:p>
          <a:p>
            <a:pPr>
              <a:lnSpc>
                <a:spcPct val="110000"/>
              </a:lnSpc>
              <a:buNone/>
              <a:defRPr/>
            </a:pPr>
            <a:endParaRPr lang="en-US" altLang="en-US" sz="3200" dirty="0">
              <a:solidFill>
                <a:schemeClr val="accent4">
                  <a:lumMod val="25000"/>
                </a:schemeClr>
              </a:solidFill>
              <a:latin typeface="Arial" pitchFamily="34" charset="0"/>
              <a:ea typeface="ＭＳ Ｐゴシック" pitchFamily="34" charset="-128"/>
            </a:endParaRPr>
          </a:p>
          <a:p>
            <a:pPr marL="0" indent="0">
              <a:lnSpc>
                <a:spcPct val="110000"/>
              </a:lnSpc>
              <a:buNone/>
              <a:defRPr/>
            </a:pPr>
            <a:r>
              <a:rPr lang="en-US" altLang="en-US" sz="2400" dirty="0">
                <a:solidFill>
                  <a:schemeClr val="accent4">
                    <a:lumMod val="25000"/>
                  </a:schemeClr>
                </a:solidFill>
                <a:latin typeface="Arial" pitchFamily="34" charset="0"/>
                <a:ea typeface="ＭＳ Ｐゴシック" pitchFamily="34" charset="-128"/>
              </a:rPr>
              <a:t>                                          </a:t>
            </a:r>
          </a:p>
        </p:txBody>
      </p:sp>
    </p:spTree>
    <p:extLst>
      <p:ext uri="{BB962C8B-B14F-4D97-AF65-F5344CB8AC3E}">
        <p14:creationId xmlns:p14="http://schemas.microsoft.com/office/powerpoint/2010/main" val="2982484958"/>
      </p:ext>
    </p:extLst>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8622-38B7-48F6-AE8C-21B1DF8FB43A}"/>
              </a:ext>
            </a:extLst>
          </p:cNvPr>
          <p:cNvSpPr>
            <a:spLocks noGrp="1"/>
          </p:cNvSpPr>
          <p:nvPr>
            <p:ph type="title"/>
          </p:nvPr>
        </p:nvSpPr>
        <p:spPr/>
        <p:txBody>
          <a:bodyPr/>
          <a:lstStyle/>
          <a:p>
            <a:r>
              <a:rPr lang="en-US" b="1" dirty="0"/>
              <a:t>Resources – </a:t>
            </a:r>
            <a:r>
              <a:rPr lang="en-US" b="1" dirty="0" err="1"/>
              <a:t>con’t</a:t>
            </a:r>
            <a:r>
              <a:rPr lang="en-US" b="1" dirty="0"/>
              <a:t>.</a:t>
            </a:r>
            <a:endParaRPr lang="en-US" dirty="0"/>
          </a:p>
        </p:txBody>
      </p:sp>
      <p:sp>
        <p:nvSpPr>
          <p:cNvPr id="3" name="Content Placeholder 2">
            <a:extLst>
              <a:ext uri="{FF2B5EF4-FFF2-40B4-BE49-F238E27FC236}">
                <a16:creationId xmlns:a16="http://schemas.microsoft.com/office/drawing/2014/main" id="{BBF3219E-15A8-4700-AD89-53C40769EBA1}"/>
              </a:ext>
            </a:extLst>
          </p:cNvPr>
          <p:cNvSpPr>
            <a:spLocks noGrp="1"/>
          </p:cNvSpPr>
          <p:nvPr>
            <p:ph idx="1"/>
          </p:nvPr>
        </p:nvSpPr>
        <p:spPr>
          <a:xfrm>
            <a:off x="563671" y="1615858"/>
            <a:ext cx="11223321" cy="4233797"/>
          </a:xfrm>
        </p:spPr>
        <p:txBody>
          <a:bodyPr/>
          <a:lstStyle/>
          <a:p>
            <a:pPr marL="338138" indent="-338138">
              <a:spcBef>
                <a:spcPts val="800"/>
              </a:spcBef>
              <a:spcAft>
                <a:spcPts val="800"/>
              </a:spcAft>
            </a:pPr>
            <a:r>
              <a:rPr lang="en-US" sz="3000" dirty="0"/>
              <a:t>HHS Office for Civil Rights: </a:t>
            </a:r>
            <a:r>
              <a:rPr lang="en-US" sz="3000" dirty="0">
                <a:solidFill>
                  <a:srgbClr val="0000FF"/>
                </a:solidFill>
                <a:hlinkClick r:id="rId2">
                  <a:extLst>
                    <a:ext uri="{A12FA001-AC4F-418D-AE19-62706E023703}">
                      <ahyp:hlinkClr xmlns="" xmlns:ahyp="http://schemas.microsoft.com/office/drawing/2018/hyperlinkcolor" val="tx"/>
                    </a:ext>
                  </a:extLst>
                </a:hlinkClick>
              </a:rPr>
              <a:t>www.hhs.gov/ocr</a:t>
            </a:r>
            <a:r>
              <a:rPr lang="en-US" sz="3000" dirty="0">
                <a:solidFill>
                  <a:srgbClr val="0000FF"/>
                </a:solidFill>
              </a:rPr>
              <a:t> </a:t>
            </a:r>
            <a:endParaRPr lang="en-US" sz="3000" dirty="0"/>
          </a:p>
          <a:p>
            <a:pPr marL="338138" indent="-338138">
              <a:spcBef>
                <a:spcPts val="800"/>
              </a:spcBef>
              <a:spcAft>
                <a:spcPts val="800"/>
              </a:spcAft>
            </a:pPr>
            <a:r>
              <a:rPr lang="en-US" sz="3000" dirty="0"/>
              <a:t>Access To Medical Care For Individuals With Mobility Disabilities: </a:t>
            </a:r>
            <a:r>
              <a:rPr lang="en-US" altLang="en-US" sz="3000" u="sng" dirty="0">
                <a:solidFill>
                  <a:srgbClr val="0000FF"/>
                </a:solidFill>
                <a:ea typeface="ＭＳ Ｐゴシック" panose="020B0600070205080204" pitchFamily="34" charset="-128"/>
                <a:hlinkClick r:id="rId3">
                  <a:extLst>
                    <a:ext uri="{A12FA001-AC4F-418D-AE19-62706E023703}">
                      <ahyp:hlinkClr xmlns="" xmlns:ahyp="http://schemas.microsoft.com/office/drawing/2018/hyperlinkcolor" val="tx"/>
                    </a:ext>
                  </a:extLst>
                </a:hlinkClick>
              </a:rPr>
              <a:t>www.ada.gov/medcare_mobility_ta/medcare_ta.htm</a:t>
            </a:r>
            <a:endParaRPr lang="en-US" sz="3000" u="sng" dirty="0">
              <a:solidFill>
                <a:schemeClr val="accent1">
                  <a:lumMod val="75000"/>
                </a:schemeClr>
              </a:solidFill>
              <a:ea typeface="ＭＳ Ｐゴシック" panose="020B0600070205080204" pitchFamily="34" charset="-128"/>
            </a:endParaRPr>
          </a:p>
          <a:p>
            <a:pPr marL="338138" indent="-338138">
              <a:spcBef>
                <a:spcPts val="800"/>
              </a:spcBef>
              <a:spcAft>
                <a:spcPts val="800"/>
              </a:spcAft>
            </a:pPr>
            <a:r>
              <a:rPr lang="en-US" sz="3000" dirty="0">
                <a:ea typeface="ＭＳ Ｐゴシック" panose="020B0600070205080204" pitchFamily="34" charset="-128"/>
              </a:rPr>
              <a:t>Government Publishing Office: </a:t>
            </a:r>
            <a:r>
              <a:rPr lang="en-US" sz="3000" dirty="0">
                <a:solidFill>
                  <a:srgbClr val="0000FF"/>
                </a:solidFill>
                <a:ea typeface="ＭＳ Ｐゴシック" panose="020B0600070205080204" pitchFamily="34" charset="-128"/>
                <a:hlinkClick r:id="rId4">
                  <a:extLst>
                    <a:ext uri="{A12FA001-AC4F-418D-AE19-62706E023703}">
                      <ahyp:hlinkClr xmlns="" xmlns:ahyp="http://schemas.microsoft.com/office/drawing/2018/hyperlinkcolor" val="tx"/>
                    </a:ext>
                  </a:extLst>
                </a:hlinkClick>
              </a:rPr>
              <a:t>www.ecfr.gov</a:t>
            </a:r>
            <a:r>
              <a:rPr lang="en-US" sz="3000" dirty="0">
                <a:solidFill>
                  <a:srgbClr val="0000FF"/>
                </a:solidFill>
                <a:ea typeface="ＭＳ Ｐゴシック" panose="020B0600070205080204" pitchFamily="34" charset="-128"/>
              </a:rPr>
              <a:t> </a:t>
            </a:r>
            <a:endParaRPr lang="en-US" sz="3000" dirty="0">
              <a:ea typeface="ＭＳ Ｐゴシック" panose="020B0600070205080204" pitchFamily="34" charset="-128"/>
              <a:hlinkClick r:id="rId5"/>
            </a:endParaRPr>
          </a:p>
          <a:p>
            <a:pPr marL="338138" indent="-338138">
              <a:spcBef>
                <a:spcPts val="800"/>
              </a:spcBef>
              <a:spcAft>
                <a:spcPts val="800"/>
              </a:spcAft>
            </a:pPr>
            <a:r>
              <a:rPr lang="en-US" sz="3000" dirty="0">
                <a:ea typeface="ＭＳ Ｐゴシック" panose="020B0600070205080204" pitchFamily="34" charset="-128"/>
              </a:rPr>
              <a:t>National Council and Disability: </a:t>
            </a:r>
            <a:r>
              <a:rPr lang="en-US" sz="3000" dirty="0">
                <a:solidFill>
                  <a:srgbClr val="0000FF"/>
                </a:solidFill>
                <a:ea typeface="ＭＳ Ｐゴシック" panose="020B0600070205080204" pitchFamily="34" charset="-128"/>
                <a:hlinkClick r:id="rId5">
                  <a:extLst>
                    <a:ext uri="{A12FA001-AC4F-418D-AE19-62706E023703}">
                      <ahyp:hlinkClr xmlns="" xmlns:ahyp="http://schemas.microsoft.com/office/drawing/2018/hyperlinkcolor" val="tx"/>
                    </a:ext>
                  </a:extLst>
                </a:hlinkClick>
              </a:rPr>
              <a:t>www.ncd.gov</a:t>
            </a:r>
            <a:r>
              <a:rPr lang="en-US" sz="3000" dirty="0">
                <a:solidFill>
                  <a:srgbClr val="0000FF"/>
                </a:solidFill>
                <a:ea typeface="ＭＳ Ｐゴシック" panose="020B0600070205080204" pitchFamily="34" charset="-128"/>
              </a:rPr>
              <a:t> </a:t>
            </a:r>
            <a:endParaRPr lang="en-US" sz="3000" dirty="0">
              <a:ea typeface="ＭＳ Ｐゴシック" panose="020B0600070205080204" pitchFamily="34" charset="-128"/>
            </a:endParaRPr>
          </a:p>
          <a:p>
            <a:pPr marL="338138" indent="-338138">
              <a:spcBef>
                <a:spcPts val="800"/>
              </a:spcBef>
              <a:spcAft>
                <a:spcPts val="800"/>
              </a:spcAft>
            </a:pPr>
            <a:r>
              <a:rPr lang="en-US" sz="3000" dirty="0">
                <a:ea typeface="ＭＳ Ｐゴシック" panose="020B0600070205080204" pitchFamily="34" charset="-128"/>
              </a:rPr>
              <a:t>ADA National Network: </a:t>
            </a:r>
            <a:r>
              <a:rPr lang="en-US" sz="3000" dirty="0">
                <a:solidFill>
                  <a:srgbClr val="0000FF"/>
                </a:solidFill>
                <a:ea typeface="ＭＳ Ｐゴシック" panose="020B0600070205080204" pitchFamily="34" charset="-128"/>
                <a:hlinkClick r:id="rId6">
                  <a:extLst>
                    <a:ext uri="{A12FA001-AC4F-418D-AE19-62706E023703}">
                      <ahyp:hlinkClr xmlns="" xmlns:ahyp="http://schemas.microsoft.com/office/drawing/2018/hyperlinkcolor" val="tx"/>
                    </a:ext>
                  </a:extLst>
                </a:hlinkClick>
              </a:rPr>
              <a:t>https://adata.org</a:t>
            </a:r>
            <a:r>
              <a:rPr lang="en-US" sz="3000" dirty="0">
                <a:solidFill>
                  <a:srgbClr val="0000FF"/>
                </a:solidFill>
                <a:ea typeface="ＭＳ Ｐゴシック" panose="020B0600070205080204" pitchFamily="34" charset="-128"/>
              </a:rPr>
              <a:t>  </a:t>
            </a:r>
          </a:p>
          <a:p>
            <a:endParaRPr lang="en-US" dirty="0"/>
          </a:p>
        </p:txBody>
      </p:sp>
    </p:spTree>
    <p:extLst>
      <p:ext uri="{BB962C8B-B14F-4D97-AF65-F5344CB8AC3E}">
        <p14:creationId xmlns:p14="http://schemas.microsoft.com/office/powerpoint/2010/main" val="1660087838"/>
      </p:ext>
    </p:extLst>
  </p:cSld>
  <p:clrMapOvr>
    <a:masterClrMapping/>
  </p:clrMapOvr>
  <p:transition spd="med">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579328" y="365122"/>
            <a:ext cx="10515600" cy="782638"/>
          </a:xfrm>
        </p:spPr>
        <p:txBody>
          <a:bodyPr/>
          <a:lstStyle/>
          <a:p>
            <a:r>
              <a:rPr lang="en-US" altLang="en-US" sz="3400" dirty="0"/>
              <a:t>Contact Information</a:t>
            </a:r>
          </a:p>
        </p:txBody>
      </p:sp>
      <p:sp>
        <p:nvSpPr>
          <p:cNvPr id="125955" name="Content Placeholder 2"/>
          <p:cNvSpPr>
            <a:spLocks noGrp="1"/>
          </p:cNvSpPr>
          <p:nvPr>
            <p:ph idx="1"/>
          </p:nvPr>
        </p:nvSpPr>
        <p:spPr>
          <a:xfrm>
            <a:off x="2152650" y="1365338"/>
            <a:ext cx="7886700" cy="4344902"/>
          </a:xfrm>
        </p:spPr>
        <p:txBody>
          <a:bodyPr/>
          <a:lstStyle/>
          <a:p>
            <a:pPr marL="0" indent="0">
              <a:spcBef>
                <a:spcPct val="0"/>
              </a:spcBef>
              <a:buNone/>
            </a:pPr>
            <a:endParaRPr lang="en-US" altLang="en-US" sz="2800" dirty="0"/>
          </a:p>
          <a:p>
            <a:pPr marL="0" indent="0">
              <a:spcBef>
                <a:spcPct val="0"/>
              </a:spcBef>
              <a:buNone/>
            </a:pPr>
            <a:endParaRPr lang="en-US" altLang="en-US" sz="2800" dirty="0" smtClean="0"/>
          </a:p>
          <a:p>
            <a:pPr marL="0" indent="0">
              <a:spcBef>
                <a:spcPct val="0"/>
              </a:spcBef>
              <a:buNone/>
            </a:pPr>
            <a:r>
              <a:rPr lang="en-US" altLang="en-US" sz="3600" dirty="0" smtClean="0"/>
              <a:t>Catherine </a:t>
            </a:r>
            <a:r>
              <a:rPr lang="en-US" altLang="en-US" sz="3600" dirty="0"/>
              <a:t>Cushman, J.D. </a:t>
            </a:r>
            <a:endParaRPr lang="en-US" altLang="en-US" sz="3600" dirty="0" smtClean="0"/>
          </a:p>
          <a:p>
            <a:pPr marL="0" indent="0">
              <a:spcBef>
                <a:spcPct val="0"/>
              </a:spcBef>
              <a:buNone/>
            </a:pPr>
            <a:r>
              <a:rPr lang="en-US" altLang="en-US" sz="3600" dirty="0" smtClean="0"/>
              <a:t>Investigator</a:t>
            </a:r>
            <a:endParaRPr lang="en-US" altLang="en-US" sz="3600" dirty="0"/>
          </a:p>
          <a:p>
            <a:pPr marL="0" indent="0">
              <a:spcBef>
                <a:spcPct val="0"/>
              </a:spcBef>
              <a:buNone/>
            </a:pPr>
            <a:r>
              <a:rPr lang="en-US" altLang="en-US" sz="3600" dirty="0">
                <a:solidFill>
                  <a:srgbClr val="0000FF"/>
                </a:solidFill>
                <a:hlinkClick r:id="rId2" tooltip="Click link to email">
                  <a:extLst>
                    <a:ext uri="{A12FA001-AC4F-418D-AE19-62706E023703}">
                      <ahyp:hlinkClr xmlns="" xmlns:ahyp="http://schemas.microsoft.com/office/drawing/2018/hyperlinkcolor" val="tx"/>
                    </a:ext>
                  </a:extLst>
                </a:hlinkClick>
              </a:rPr>
              <a:t>Catherine.Cushman@hhs.gov </a:t>
            </a:r>
            <a:endParaRPr lang="en-US" altLang="en-US" sz="3600" dirty="0">
              <a:solidFill>
                <a:srgbClr val="0000FF"/>
              </a:solidFill>
            </a:endParaRPr>
          </a:p>
          <a:p>
            <a:pPr marL="0" indent="0">
              <a:spcBef>
                <a:spcPct val="0"/>
              </a:spcBef>
              <a:buNone/>
            </a:pPr>
            <a:r>
              <a:rPr lang="en-US" altLang="en-US" sz="3600" dirty="0"/>
              <a:t>215-861-4444</a:t>
            </a:r>
          </a:p>
        </p:txBody>
      </p:sp>
    </p:spTree>
  </p:cSld>
  <p:clrMapOvr>
    <a:masterClrMapping/>
  </p:clrMapOvr>
  <p:transition spd="med">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quot; &quot;">
            <a:extLst>
              <a:ext uri="{FF2B5EF4-FFF2-40B4-BE49-F238E27FC236}">
                <a16:creationId xmlns:a16="http://schemas.microsoft.com/office/drawing/2014/main" id="{1D463EAC-FA01-4D7A-A73A-4D7C2AB017D0}"/>
              </a:ext>
            </a:extLst>
          </p:cNvPr>
          <p:cNvSpPr>
            <a:spLocks noGrp="1"/>
          </p:cNvSpPr>
          <p:nvPr>
            <p:ph type="title"/>
          </p:nvPr>
        </p:nvSpPr>
        <p:spPr>
          <a:xfrm>
            <a:off x="4535423" y="349902"/>
            <a:ext cx="7281903" cy="782638"/>
          </a:xfrm>
        </p:spPr>
        <p:txBody>
          <a:bodyPr/>
          <a:lstStyle/>
          <a:p>
            <a:r>
              <a:rPr lang="en-US" dirty="0"/>
              <a:t>Contact Us</a:t>
            </a:r>
          </a:p>
        </p:txBody>
      </p:sp>
      <p:sp>
        <p:nvSpPr>
          <p:cNvPr id="9" name="TextBox 8" descr="&quot; &quot;">
            <a:extLst>
              <a:ext uri="{FF2B5EF4-FFF2-40B4-BE49-F238E27FC236}">
                <a16:creationId xmlns:a16="http://schemas.microsoft.com/office/drawing/2014/main" id="{BD270373-638E-4A67-9CFF-4AA1D7872A3C}"/>
              </a:ext>
            </a:extLst>
          </p:cNvPr>
          <p:cNvSpPr txBox="1"/>
          <p:nvPr/>
        </p:nvSpPr>
        <p:spPr>
          <a:xfrm>
            <a:off x="4535423" y="996261"/>
            <a:ext cx="6473236" cy="830997"/>
          </a:xfrm>
          <a:prstGeom prst="rect">
            <a:avLst/>
          </a:prstGeom>
          <a:noFill/>
        </p:spPr>
        <p:txBody>
          <a:bodyPr wrap="square" rtlCol="0">
            <a:spAutoFit/>
          </a:bodyPr>
          <a:lstStyle/>
          <a:p>
            <a:r>
              <a:rPr lang="en-US" sz="2400" dirty="0">
                <a:latin typeface="Franklin Gothic Heavy" panose="020B0903020102020204" pitchFamily="34" charset="0"/>
              </a:rPr>
              <a:t>Office for Civil Rights</a:t>
            </a:r>
          </a:p>
          <a:p>
            <a:r>
              <a:rPr lang="en-US" sz="2400" b="1" dirty="0">
                <a:latin typeface="Franklin Gothic Book" panose="020B0503020102020204" pitchFamily="34" charset="0"/>
              </a:rPr>
              <a:t>U.S. Department of Health and Human Services</a:t>
            </a:r>
          </a:p>
        </p:txBody>
      </p:sp>
      <p:pic>
        <p:nvPicPr>
          <p:cNvPr id="17" name="Picture 16" descr="To contact OCR by email or web">
            <a:extLst>
              <a:ext uri="{FF2B5EF4-FFF2-40B4-BE49-F238E27FC236}">
                <a16:creationId xmlns:a16="http://schemas.microsoft.com/office/drawing/2014/main" id="{14DFB5B0-4793-4AE2-A621-ACDA31D79C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9329" y="2043159"/>
            <a:ext cx="914400" cy="914400"/>
          </a:xfrm>
          <a:prstGeom prst="rect">
            <a:avLst/>
          </a:prstGeom>
        </p:spPr>
      </p:pic>
      <p:sp>
        <p:nvSpPr>
          <p:cNvPr id="3" name="Rectangle 2" descr="&quot; &quot;">
            <a:extLst>
              <a:ext uri="{FF2B5EF4-FFF2-40B4-BE49-F238E27FC236}">
                <a16:creationId xmlns:a16="http://schemas.microsoft.com/office/drawing/2014/main" id="{B114D434-BB7A-4EB5-8442-90C0921CDFCA}"/>
              </a:ext>
            </a:extLst>
          </p:cNvPr>
          <p:cNvSpPr/>
          <p:nvPr/>
        </p:nvSpPr>
        <p:spPr>
          <a:xfrm>
            <a:off x="5753838" y="2043159"/>
            <a:ext cx="2686185" cy="830997"/>
          </a:xfrm>
          <a:prstGeom prst="rect">
            <a:avLst/>
          </a:prstGeom>
        </p:spPr>
        <p:txBody>
          <a:bodyPr wrap="none">
            <a:spAutoFit/>
          </a:bodyPr>
          <a:lstStyle/>
          <a:p>
            <a:r>
              <a:rPr lang="en-US" sz="2400" dirty="0">
                <a:solidFill>
                  <a:srgbClr val="000099"/>
                </a:solidFill>
                <a:latin typeface="Franklin Gothic Book" panose="020B0503020102020204" pitchFamily="34" charset="0"/>
                <a:hlinkClick r:id="rId3"/>
              </a:rPr>
              <a:t>ocrmail@hhs.gov</a:t>
            </a:r>
            <a:endParaRPr lang="en-US" sz="2400" dirty="0">
              <a:solidFill>
                <a:srgbClr val="000099"/>
              </a:solidFill>
              <a:latin typeface="Franklin Gothic Heavy" panose="020B0903020102020204" pitchFamily="34" charset="0"/>
            </a:endParaRPr>
          </a:p>
          <a:p>
            <a:r>
              <a:rPr lang="en-US" sz="2400" u="sng" dirty="0">
                <a:solidFill>
                  <a:srgbClr val="000099"/>
                </a:solidFill>
                <a:latin typeface="Franklin Gothic Heavy" panose="020B0903020102020204" pitchFamily="34" charset="0"/>
              </a:rPr>
              <a:t>www.hhs.gov/ocr</a:t>
            </a:r>
          </a:p>
        </p:txBody>
      </p:sp>
      <p:pic>
        <p:nvPicPr>
          <p:cNvPr id="13" name="Picture 12" descr="To contact OCR by telephone or fac">
            <a:extLst>
              <a:ext uri="{FF2B5EF4-FFF2-40B4-BE49-F238E27FC236}">
                <a16:creationId xmlns:a16="http://schemas.microsoft.com/office/drawing/2014/main" id="{11E0704C-F977-41F0-AAA0-E608D07435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9329" y="3364128"/>
            <a:ext cx="914400" cy="914400"/>
          </a:xfrm>
          <a:prstGeom prst="rect">
            <a:avLst/>
          </a:prstGeom>
        </p:spPr>
      </p:pic>
      <p:sp>
        <p:nvSpPr>
          <p:cNvPr id="5" name="TextBox 4" descr="&quot; &quot;">
            <a:extLst>
              <a:ext uri="{FF2B5EF4-FFF2-40B4-BE49-F238E27FC236}">
                <a16:creationId xmlns:a16="http://schemas.microsoft.com/office/drawing/2014/main" id="{EF6B7E75-3465-4E4E-981F-6928FFE147FA}"/>
              </a:ext>
            </a:extLst>
          </p:cNvPr>
          <p:cNvSpPr txBox="1"/>
          <p:nvPr/>
        </p:nvSpPr>
        <p:spPr>
          <a:xfrm>
            <a:off x="5753838" y="3338044"/>
            <a:ext cx="3465576" cy="1200329"/>
          </a:xfrm>
          <a:prstGeom prst="rect">
            <a:avLst/>
          </a:prstGeom>
          <a:noFill/>
        </p:spPr>
        <p:txBody>
          <a:bodyPr wrap="square" rtlCol="0">
            <a:spAutoFit/>
          </a:bodyPr>
          <a:lstStyle/>
          <a:p>
            <a:r>
              <a:rPr lang="en-US" sz="2400" b="1" dirty="0">
                <a:latin typeface="Franklin Gothic Book" panose="020B0503020102020204" pitchFamily="34" charset="0"/>
              </a:rPr>
              <a:t>Voice:</a:t>
            </a:r>
            <a:r>
              <a:rPr lang="en-US" sz="2400" dirty="0">
                <a:latin typeface="Franklin Gothic Book" panose="020B0503020102020204" pitchFamily="34" charset="0"/>
              </a:rPr>
              <a:t> (800) 368-1019</a:t>
            </a:r>
          </a:p>
          <a:p>
            <a:r>
              <a:rPr lang="en-US" sz="2400" b="1" dirty="0">
                <a:latin typeface="Franklin Gothic Book" panose="020B0503020102020204" pitchFamily="34" charset="0"/>
              </a:rPr>
              <a:t>TDD</a:t>
            </a:r>
            <a:r>
              <a:rPr lang="en-US" sz="2400" dirty="0">
                <a:latin typeface="Franklin Gothic Book" panose="020B0503020102020204" pitchFamily="34" charset="0"/>
              </a:rPr>
              <a:t>: (800) 537-7697</a:t>
            </a:r>
          </a:p>
          <a:p>
            <a:r>
              <a:rPr lang="en-US" sz="2400" b="1" dirty="0">
                <a:latin typeface="Franklin Gothic Book" panose="020B0503020102020204" pitchFamily="34" charset="0"/>
              </a:rPr>
              <a:t>Fax</a:t>
            </a:r>
            <a:r>
              <a:rPr lang="en-US" sz="2400" dirty="0">
                <a:latin typeface="Franklin Gothic Book" panose="020B0503020102020204" pitchFamily="34" charset="0"/>
              </a:rPr>
              <a:t>: (202) 519-3818</a:t>
            </a:r>
          </a:p>
        </p:txBody>
      </p:sp>
      <p:pic>
        <p:nvPicPr>
          <p:cNvPr id="11" name="Picture 10" descr="To contact OCR by mail">
            <a:extLst>
              <a:ext uri="{FF2B5EF4-FFF2-40B4-BE49-F238E27FC236}">
                <a16:creationId xmlns:a16="http://schemas.microsoft.com/office/drawing/2014/main" id="{8A712040-0F74-4C40-9C9F-C9E05E90D0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9329" y="5002261"/>
            <a:ext cx="914400" cy="914400"/>
          </a:xfrm>
          <a:prstGeom prst="rect">
            <a:avLst/>
          </a:prstGeom>
        </p:spPr>
      </p:pic>
      <p:sp>
        <p:nvSpPr>
          <p:cNvPr id="7" name="TextBox 6" descr="&quot; &quot;">
            <a:extLst>
              <a:ext uri="{FF2B5EF4-FFF2-40B4-BE49-F238E27FC236}">
                <a16:creationId xmlns:a16="http://schemas.microsoft.com/office/drawing/2014/main" id="{FE17931D-1819-422D-A3E9-4917F54FE417}"/>
              </a:ext>
            </a:extLst>
          </p:cNvPr>
          <p:cNvSpPr txBox="1"/>
          <p:nvPr/>
        </p:nvSpPr>
        <p:spPr>
          <a:xfrm>
            <a:off x="5753838" y="5002261"/>
            <a:ext cx="4385244" cy="1200329"/>
          </a:xfrm>
          <a:prstGeom prst="rect">
            <a:avLst/>
          </a:prstGeom>
          <a:noFill/>
        </p:spPr>
        <p:txBody>
          <a:bodyPr wrap="square" rtlCol="0">
            <a:spAutoFit/>
          </a:bodyPr>
          <a:lstStyle/>
          <a:p>
            <a:r>
              <a:rPr lang="en-US" sz="2400" dirty="0">
                <a:latin typeface="Franklin Gothic Book" panose="020B0503020102020204" pitchFamily="34" charset="0"/>
              </a:rPr>
              <a:t>200 Independence Avenue, S.W.</a:t>
            </a:r>
          </a:p>
          <a:p>
            <a:r>
              <a:rPr lang="en-US" sz="2400" dirty="0">
                <a:latin typeface="Franklin Gothic Book" panose="020B0503020102020204" pitchFamily="34" charset="0"/>
              </a:rPr>
              <a:t>H.H.H Building, Room 509-F</a:t>
            </a:r>
          </a:p>
          <a:p>
            <a:r>
              <a:rPr lang="en-US" sz="2400" dirty="0">
                <a:latin typeface="Franklin Gothic Book" panose="020B0503020102020204" pitchFamily="34" charset="0"/>
              </a:rPr>
              <a:t>Washington, D.C. 20201</a:t>
            </a:r>
          </a:p>
        </p:txBody>
      </p:sp>
    </p:spTree>
    <p:extLst>
      <p:ext uri="{BB962C8B-B14F-4D97-AF65-F5344CB8AC3E}">
        <p14:creationId xmlns:p14="http://schemas.microsoft.com/office/powerpoint/2010/main" val="817800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1" y="381000"/>
            <a:ext cx="8963025" cy="838200"/>
          </a:xfrm>
        </p:spPr>
        <p:txBody>
          <a:bodyPr anchor="t"/>
          <a:lstStyle/>
          <a:p>
            <a:pPr eaLnBrk="1" hangingPunct="1"/>
            <a:r>
              <a:rPr lang="en-US" altLang="en-US" sz="4400" dirty="0">
                <a:cs typeface="Arial" panose="020B0604020202020204" pitchFamily="34" charset="0"/>
              </a:rPr>
              <a:t>Major Laws Enforced By OCR</a:t>
            </a:r>
          </a:p>
        </p:txBody>
      </p:sp>
      <p:sp>
        <p:nvSpPr>
          <p:cNvPr id="33795" name="Rectangle 3"/>
          <p:cNvSpPr>
            <a:spLocks noGrp="1" noChangeArrowheads="1"/>
          </p:cNvSpPr>
          <p:nvPr>
            <p:ph idx="1"/>
          </p:nvPr>
        </p:nvSpPr>
        <p:spPr>
          <a:xfrm>
            <a:off x="805543" y="1574800"/>
            <a:ext cx="10580914" cy="4876800"/>
          </a:xfrm>
        </p:spPr>
        <p:txBody>
          <a:bodyPr/>
          <a:lstStyle/>
          <a:p>
            <a:pPr marL="631825" indent="-457200" eaLnBrk="1" hangingPunct="1">
              <a:spcBef>
                <a:spcPts val="400"/>
              </a:spcBef>
              <a:spcAft>
                <a:spcPts val="400"/>
              </a:spcAft>
            </a:pPr>
            <a:r>
              <a:rPr lang="en-US" altLang="en-US" sz="3400" dirty="0">
                <a:cs typeface="Arial" panose="020B0604020202020204" pitchFamily="34" charset="0"/>
              </a:rPr>
              <a:t>Title VI of the Civil Rights Act of 1964</a:t>
            </a:r>
          </a:p>
          <a:p>
            <a:pPr marL="631825" indent="-457200" eaLnBrk="1" hangingPunct="1">
              <a:spcBef>
                <a:spcPts val="400"/>
              </a:spcBef>
              <a:spcAft>
                <a:spcPts val="400"/>
              </a:spcAft>
            </a:pPr>
            <a:r>
              <a:rPr lang="en-US" altLang="en-US" sz="3400" dirty="0">
                <a:cs typeface="Arial" panose="020B0604020202020204" pitchFamily="34" charset="0"/>
              </a:rPr>
              <a:t>Section 504 of the Rehabilitation Act of 1973</a:t>
            </a:r>
          </a:p>
          <a:p>
            <a:pPr marL="631825" indent="-457200" eaLnBrk="1" hangingPunct="1">
              <a:spcBef>
                <a:spcPts val="400"/>
              </a:spcBef>
              <a:spcAft>
                <a:spcPts val="400"/>
              </a:spcAft>
            </a:pPr>
            <a:r>
              <a:rPr lang="en-US" altLang="en-US" sz="3400" dirty="0">
                <a:cs typeface="Arial" panose="020B0604020202020204" pitchFamily="34" charset="0"/>
              </a:rPr>
              <a:t>Title II of the Americans with Disabilities Act of 1990</a:t>
            </a:r>
          </a:p>
          <a:p>
            <a:pPr marL="631825" indent="-457200" eaLnBrk="1" hangingPunct="1">
              <a:spcBef>
                <a:spcPts val="400"/>
              </a:spcBef>
              <a:spcAft>
                <a:spcPts val="400"/>
              </a:spcAft>
            </a:pPr>
            <a:r>
              <a:rPr lang="en-US" altLang="en-US" sz="3400" dirty="0">
                <a:cs typeface="Arial" panose="020B0604020202020204" pitchFamily="34" charset="0"/>
              </a:rPr>
              <a:t>The Age Discrimination Act of 1975</a:t>
            </a:r>
          </a:p>
          <a:p>
            <a:pPr marL="631825" indent="-457200" eaLnBrk="1" hangingPunct="1">
              <a:spcBef>
                <a:spcPts val="400"/>
              </a:spcBef>
              <a:spcAft>
                <a:spcPts val="400"/>
              </a:spcAft>
            </a:pPr>
            <a:r>
              <a:rPr lang="en-US" altLang="en-US" sz="3400" dirty="0">
                <a:cs typeface="Arial" panose="020B0604020202020204" pitchFamily="34" charset="0"/>
              </a:rPr>
              <a:t>Title IX of the Education Amendments Act of 1972</a:t>
            </a:r>
          </a:p>
          <a:p>
            <a:pPr marL="631825" indent="-457200" eaLnBrk="1" hangingPunct="1">
              <a:spcBef>
                <a:spcPts val="400"/>
              </a:spcBef>
              <a:spcAft>
                <a:spcPts val="400"/>
              </a:spcAft>
            </a:pPr>
            <a:r>
              <a:rPr lang="en-US" altLang="en-US" sz="3400" dirty="0">
                <a:cs typeface="Arial" panose="020B0604020202020204" pitchFamily="34" charset="0"/>
              </a:rPr>
              <a:t>Section 1557 of the Affordable Care Act</a:t>
            </a:r>
          </a:p>
          <a:p>
            <a:pPr marL="631825" indent="-457200" eaLnBrk="1" hangingPunct="1">
              <a:spcBef>
                <a:spcPts val="400"/>
              </a:spcBef>
              <a:spcAft>
                <a:spcPts val="400"/>
              </a:spcAft>
            </a:pPr>
            <a:r>
              <a:rPr lang="en-US" altLang="en-US" sz="3400" dirty="0">
                <a:cs typeface="Arial" panose="020B0604020202020204" pitchFamily="34" charset="0"/>
              </a:rPr>
              <a:t>HIPAA Privacy, Security, and Breach Notification Rules</a:t>
            </a: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a:xfrm>
            <a:off x="635000" y="307067"/>
            <a:ext cx="10515600" cy="782638"/>
          </a:xfrm>
        </p:spPr>
        <p:txBody>
          <a:bodyPr/>
          <a:lstStyle/>
          <a:p>
            <a:r>
              <a:rPr lang="en-US" altLang="en-US" dirty="0"/>
              <a:t>Disability Rights Laws Enforced by OCR</a:t>
            </a:r>
          </a:p>
        </p:txBody>
      </p:sp>
      <p:sp>
        <p:nvSpPr>
          <p:cNvPr id="7" name="Content Placeholder 6"/>
          <p:cNvSpPr>
            <a:spLocks noGrp="1"/>
          </p:cNvSpPr>
          <p:nvPr>
            <p:ph idx="1"/>
          </p:nvPr>
        </p:nvSpPr>
        <p:spPr>
          <a:xfrm>
            <a:off x="781050" y="1524000"/>
            <a:ext cx="10264322" cy="4412343"/>
          </a:xfrm>
        </p:spPr>
        <p:txBody>
          <a:bodyPr/>
          <a:lstStyle/>
          <a:p>
            <a:pPr marL="290513" indent="-290513" defTabSz="914400" eaLnBrk="1" fontAlgn="auto" hangingPunct="1">
              <a:spcBef>
                <a:spcPts val="600"/>
              </a:spcBef>
              <a:spcAft>
                <a:spcPts val="600"/>
              </a:spcAft>
            </a:pPr>
            <a:r>
              <a:rPr lang="en-US" altLang="en-US" sz="2900" b="1" dirty="0">
                <a:solidFill>
                  <a:srgbClr val="4472C4">
                    <a:lumMod val="50000"/>
                  </a:srgbClr>
                </a:solidFill>
              </a:rPr>
              <a:t>Section 504 of the Rehabilitation Act of 1973</a:t>
            </a:r>
            <a:r>
              <a:rPr lang="en-US" altLang="en-US" sz="2900" dirty="0">
                <a:solidFill>
                  <a:srgbClr val="4472C4">
                    <a:lumMod val="50000"/>
                  </a:srgbClr>
                </a:solidFill>
              </a:rPr>
              <a:t> </a:t>
            </a:r>
            <a:r>
              <a:rPr lang="en-US" altLang="en-US" sz="2900" dirty="0">
                <a:solidFill>
                  <a:prstClr val="black"/>
                </a:solidFill>
              </a:rPr>
              <a:t>prohibits discrimination on the basis of disability by recipients of Federal financial assistance and in Federally conducted programs.</a:t>
            </a:r>
          </a:p>
          <a:p>
            <a:pPr marL="290513" indent="-290513" defTabSz="914400" eaLnBrk="1" fontAlgn="auto" hangingPunct="1">
              <a:spcBef>
                <a:spcPts val="600"/>
              </a:spcBef>
              <a:spcAft>
                <a:spcPts val="600"/>
              </a:spcAft>
            </a:pPr>
            <a:r>
              <a:rPr lang="en-US" altLang="en-US" sz="2900" b="1" dirty="0">
                <a:solidFill>
                  <a:srgbClr val="4472C4">
                    <a:lumMod val="50000"/>
                  </a:srgbClr>
                </a:solidFill>
              </a:rPr>
              <a:t>Title II of the Americans with Disabilities Act of 1990</a:t>
            </a:r>
            <a:r>
              <a:rPr lang="en-US" altLang="en-US" sz="2900" dirty="0">
                <a:solidFill>
                  <a:srgbClr val="4472C4">
                    <a:lumMod val="50000"/>
                  </a:srgbClr>
                </a:solidFill>
              </a:rPr>
              <a:t> </a:t>
            </a:r>
            <a:r>
              <a:rPr lang="en-US" altLang="en-US" sz="2900" dirty="0">
                <a:solidFill>
                  <a:prstClr val="black"/>
                </a:solidFill>
              </a:rPr>
              <a:t>prohibits discrimination on the basis of disability by </a:t>
            </a:r>
            <a:r>
              <a:rPr lang="en-US" sz="2900" dirty="0">
                <a:solidFill>
                  <a:prstClr val="black"/>
                </a:solidFill>
              </a:rPr>
              <a:t>State and local government entities.</a:t>
            </a:r>
            <a:endParaRPr lang="en-US" altLang="en-US" sz="2900" dirty="0">
              <a:solidFill>
                <a:prstClr val="black"/>
              </a:solidFill>
            </a:endParaRPr>
          </a:p>
          <a:p>
            <a:pPr marL="290513" indent="-290513" defTabSz="914400" eaLnBrk="1" fontAlgn="auto" hangingPunct="1">
              <a:spcBef>
                <a:spcPts val="600"/>
              </a:spcBef>
              <a:spcAft>
                <a:spcPts val="600"/>
              </a:spcAft>
            </a:pPr>
            <a:r>
              <a:rPr lang="en-US" sz="2900" b="1" dirty="0">
                <a:solidFill>
                  <a:srgbClr val="4472C4">
                    <a:lumMod val="50000"/>
                  </a:srgbClr>
                </a:solidFill>
              </a:rPr>
              <a:t>Section 1557 of the Affordable Care Act </a:t>
            </a:r>
            <a:r>
              <a:rPr lang="en-US" sz="2900" dirty="0">
                <a:solidFill>
                  <a:prstClr val="black"/>
                </a:solidFill>
              </a:rPr>
              <a:t>prohibits  discrimination on the basis of race, color, national origin, sex, </a:t>
            </a:r>
            <a:r>
              <a:rPr lang="en-US" sz="2900" u="sng" dirty="0">
                <a:solidFill>
                  <a:prstClr val="black"/>
                </a:solidFill>
              </a:rPr>
              <a:t>disability</a:t>
            </a:r>
            <a:r>
              <a:rPr lang="en-US" sz="2900" dirty="0">
                <a:solidFill>
                  <a:prstClr val="black"/>
                </a:solidFill>
              </a:rPr>
              <a:t>, or age in certain health programs or activities. </a:t>
            </a:r>
            <a:endParaRPr lang="en-US" sz="2900" dirty="0"/>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a:xfrm>
            <a:off x="1600200" y="304800"/>
            <a:ext cx="6477000" cy="838200"/>
          </a:xfrm>
        </p:spPr>
        <p:txBody>
          <a:bodyPr anchor="t"/>
          <a:lstStyle/>
          <a:p>
            <a:pPr eaLnBrk="1" hangingPunct="1"/>
            <a:r>
              <a:rPr lang="en-US" altLang="en-US" sz="4400" dirty="0">
                <a:cs typeface="Arial" panose="020B0604020202020204" pitchFamily="34" charset="0"/>
              </a:rPr>
              <a:t>The </a:t>
            </a:r>
            <a:r>
              <a:rPr lang="en-US" altLang="en-US" sz="4400" u="sng" dirty="0">
                <a:cs typeface="Arial" panose="020B0604020202020204" pitchFamily="34" charset="0"/>
              </a:rPr>
              <a:t>Olmstead</a:t>
            </a:r>
            <a:r>
              <a:rPr lang="en-US" altLang="en-US" sz="4400" dirty="0">
                <a:cs typeface="Arial" panose="020B0604020202020204" pitchFamily="34" charset="0"/>
              </a:rPr>
              <a:t> Decision</a:t>
            </a:r>
            <a:r>
              <a:rPr lang="en-US" altLang="en-US" sz="4400" dirty="0"/>
              <a:t/>
            </a:r>
            <a:br>
              <a:rPr lang="en-US" altLang="en-US" sz="4400" dirty="0"/>
            </a:br>
            <a:r>
              <a:rPr lang="en-US" altLang="en-US" sz="4400" dirty="0"/>
              <a:t> </a:t>
            </a:r>
            <a:endParaRPr lang="en-US" altLang="en-US" sz="4400" b="1" dirty="0">
              <a:cs typeface="Arial" panose="020B0604020202020204" pitchFamily="34" charset="0"/>
            </a:endParaRPr>
          </a:p>
        </p:txBody>
      </p:sp>
      <p:sp>
        <p:nvSpPr>
          <p:cNvPr id="26628" name="Rectangle 5"/>
          <p:cNvSpPr>
            <a:spLocks noGrp="1" noChangeArrowheads="1"/>
          </p:cNvSpPr>
          <p:nvPr>
            <p:ph idx="1"/>
          </p:nvPr>
        </p:nvSpPr>
        <p:spPr>
          <a:xfrm>
            <a:off x="914399" y="1494971"/>
            <a:ext cx="10566402" cy="4677229"/>
          </a:xfrm>
        </p:spPr>
        <p:txBody>
          <a:bodyPr rtlCol="0">
            <a:normAutofit lnSpcReduction="10000"/>
          </a:bodyPr>
          <a:lstStyle/>
          <a:p>
            <a:pPr marL="406400" indent="-406400" eaLnBrk="1" fontAlgn="auto" hangingPunct="1">
              <a:spcBef>
                <a:spcPts val="800"/>
              </a:spcBef>
              <a:spcAft>
                <a:spcPts val="1200"/>
              </a:spcAft>
              <a:defRPr/>
            </a:pPr>
            <a:r>
              <a:rPr lang="en-US" altLang="en-US" sz="3600" dirty="0">
                <a:cs typeface="Arial" panose="020B0604020202020204" pitchFamily="34" charset="0"/>
              </a:rPr>
              <a:t>This 1999 Supreme Court decision provides a legal framework for Federal/State efforts to enable individuals to live in “the most integrated setting appropriate to their needs.”</a:t>
            </a:r>
          </a:p>
          <a:p>
            <a:pPr marL="406400" indent="-406400" eaLnBrk="1" fontAlgn="auto" hangingPunct="1">
              <a:spcBef>
                <a:spcPts val="800"/>
              </a:spcBef>
              <a:spcAft>
                <a:spcPts val="600"/>
              </a:spcAft>
              <a:defRPr/>
            </a:pPr>
            <a:r>
              <a:rPr lang="en-US" altLang="en-US" sz="3600" dirty="0">
                <a:cs typeface="Arial" panose="020B0604020202020204" pitchFamily="34" charset="0"/>
              </a:rPr>
              <a:t>Challenges us to develop more opportunities for individuals with disabilities through more accessible systems of cost-effective community-based services.</a:t>
            </a:r>
          </a:p>
          <a:p>
            <a:pPr marL="109728" indent="0" eaLnBrk="1" fontAlgn="auto" hangingPunct="1">
              <a:spcAft>
                <a:spcPts val="0"/>
              </a:spcAft>
              <a:buNone/>
              <a:defRPr/>
            </a:pPr>
            <a:endParaRPr lang="en-US" altLang="en-US" sz="2800" dirty="0">
              <a:cs typeface="Arial" panose="020B0604020202020204" pitchFamily="34" charset="0"/>
            </a:endParaRPr>
          </a:p>
          <a:p>
            <a:pPr eaLnBrk="1" fontAlgn="auto" hangingPunct="1">
              <a:spcAft>
                <a:spcPts val="0"/>
              </a:spcAft>
              <a:defRPr/>
            </a:pPr>
            <a:endParaRPr lang="en-US" altLang="en-US" sz="2800" dirty="0">
              <a:cs typeface="Arial" panose="020B0604020202020204" pitchFamily="34" charset="0"/>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6"/>
          <p:cNvSpPr>
            <a:spLocks noGrp="1" noChangeArrowheads="1"/>
          </p:cNvSpPr>
          <p:nvPr>
            <p:ph type="title"/>
          </p:nvPr>
        </p:nvSpPr>
        <p:spPr>
          <a:xfrm>
            <a:off x="1047976" y="413658"/>
            <a:ext cx="9515475" cy="609600"/>
          </a:xfrm>
        </p:spPr>
        <p:txBody>
          <a:bodyPr anchor="t"/>
          <a:lstStyle/>
          <a:p>
            <a:pPr eaLnBrk="1" hangingPunct="1"/>
            <a:r>
              <a:rPr lang="en-US" altLang="en-US" sz="4400" dirty="0">
                <a:cs typeface="Arial" panose="020B0604020202020204" pitchFamily="34" charset="0"/>
              </a:rPr>
              <a:t>Health Disparities &amp; Civil Rights</a:t>
            </a:r>
            <a:r>
              <a:rPr lang="en-US" altLang="en-US" sz="2800" dirty="0">
                <a:cs typeface="Arial" panose="020B0604020202020204" pitchFamily="34" charset="0"/>
              </a:rPr>
              <a:t/>
            </a:r>
            <a:br>
              <a:rPr lang="en-US" altLang="en-US" sz="2800" dirty="0">
                <a:cs typeface="Arial" panose="020B0604020202020204" pitchFamily="34" charset="0"/>
              </a:rPr>
            </a:br>
            <a:endParaRPr lang="en-US" altLang="en-US" sz="2800" dirty="0">
              <a:cs typeface="Arial" panose="020B0604020202020204" pitchFamily="34" charset="0"/>
            </a:endParaRPr>
          </a:p>
        </p:txBody>
      </p:sp>
      <p:sp>
        <p:nvSpPr>
          <p:cNvPr id="12292" name="Rectangle 7"/>
          <p:cNvSpPr>
            <a:spLocks noGrp="1" noChangeArrowheads="1"/>
          </p:cNvSpPr>
          <p:nvPr>
            <p:ph idx="1"/>
          </p:nvPr>
        </p:nvSpPr>
        <p:spPr>
          <a:xfrm>
            <a:off x="827314" y="1504949"/>
            <a:ext cx="10972800" cy="4634593"/>
          </a:xfrm>
        </p:spPr>
        <p:txBody>
          <a:bodyPr rtlCol="0">
            <a:normAutofit fontScale="25000" lnSpcReduction="20000"/>
          </a:bodyPr>
          <a:lstStyle/>
          <a:p>
            <a:pPr marL="0" indent="0" eaLnBrk="1" fontAlgn="auto" hangingPunct="1">
              <a:lnSpc>
                <a:spcPct val="120000"/>
              </a:lnSpc>
              <a:spcAft>
                <a:spcPts val="600"/>
              </a:spcAft>
              <a:buNone/>
              <a:defRPr/>
            </a:pPr>
            <a:r>
              <a:rPr lang="en-US" altLang="en-US" sz="11200" b="1" i="1" dirty="0">
                <a:cs typeface="Arial" panose="020B0604020202020204" pitchFamily="34" charset="0"/>
              </a:rPr>
              <a:t>Health Disparities</a:t>
            </a:r>
            <a:r>
              <a:rPr lang="en-US" altLang="en-US" sz="11200" dirty="0">
                <a:cs typeface="Arial" panose="020B0604020202020204" pitchFamily="34" charset="0"/>
              </a:rPr>
              <a:t>: differences in health access, treatment or outcomes associated with:</a:t>
            </a:r>
          </a:p>
          <a:p>
            <a:pPr marL="1146175" indent="-406400" eaLnBrk="1" fontAlgn="auto" hangingPunct="1">
              <a:lnSpc>
                <a:spcPct val="120000"/>
              </a:lnSpc>
              <a:spcBef>
                <a:spcPts val="300"/>
              </a:spcBef>
              <a:spcAft>
                <a:spcPts val="300"/>
              </a:spcAft>
              <a:defRPr/>
            </a:pPr>
            <a:r>
              <a:rPr lang="en-US" altLang="en-US" sz="11200" b="1" dirty="0">
                <a:cs typeface="Arial" panose="020B0604020202020204" pitchFamily="34" charset="0"/>
              </a:rPr>
              <a:t>Certain racial and ethnic groups</a:t>
            </a:r>
          </a:p>
          <a:p>
            <a:pPr marL="1146175" indent="-406400" eaLnBrk="1" fontAlgn="auto" hangingPunct="1">
              <a:lnSpc>
                <a:spcPct val="120000"/>
              </a:lnSpc>
              <a:spcBef>
                <a:spcPts val="300"/>
              </a:spcBef>
              <a:spcAft>
                <a:spcPts val="300"/>
              </a:spcAft>
              <a:defRPr/>
            </a:pPr>
            <a:r>
              <a:rPr lang="en-US" altLang="en-US" sz="11200" b="1" dirty="0">
                <a:cs typeface="Arial" panose="020B0604020202020204" pitchFamily="34" charset="0"/>
              </a:rPr>
              <a:t>Limited English proficient persons</a:t>
            </a:r>
          </a:p>
          <a:p>
            <a:pPr marL="1146175" indent="-406400" eaLnBrk="1" fontAlgn="auto" hangingPunct="1">
              <a:lnSpc>
                <a:spcPct val="120000"/>
              </a:lnSpc>
              <a:spcBef>
                <a:spcPts val="300"/>
              </a:spcBef>
              <a:spcAft>
                <a:spcPts val="300"/>
              </a:spcAft>
              <a:defRPr/>
            </a:pPr>
            <a:r>
              <a:rPr lang="en-US" altLang="en-US" sz="11200" b="1" dirty="0">
                <a:cs typeface="Arial" panose="020B0604020202020204" pitchFamily="34" charset="0"/>
              </a:rPr>
              <a:t>People with disabilities</a:t>
            </a:r>
          </a:p>
          <a:p>
            <a:pPr marL="1146175" indent="-406400" eaLnBrk="1" fontAlgn="auto" hangingPunct="1">
              <a:lnSpc>
                <a:spcPct val="120000"/>
              </a:lnSpc>
              <a:spcBef>
                <a:spcPts val="300"/>
              </a:spcBef>
              <a:spcAft>
                <a:spcPts val="300"/>
              </a:spcAft>
              <a:defRPr/>
            </a:pPr>
            <a:r>
              <a:rPr lang="en-US" altLang="en-US" sz="11200" b="1" dirty="0">
                <a:cs typeface="Arial" panose="020B0604020202020204" pitchFamily="34" charset="0"/>
              </a:rPr>
              <a:t>The elderly</a:t>
            </a:r>
          </a:p>
          <a:p>
            <a:pPr marL="1146175" indent="-406400" eaLnBrk="1" fontAlgn="auto" hangingPunct="1">
              <a:lnSpc>
                <a:spcPct val="120000"/>
              </a:lnSpc>
              <a:spcBef>
                <a:spcPts val="300"/>
              </a:spcBef>
              <a:spcAft>
                <a:spcPts val="300"/>
              </a:spcAft>
              <a:defRPr/>
            </a:pPr>
            <a:r>
              <a:rPr lang="en-US" altLang="en-US" sz="11200" b="1" dirty="0">
                <a:cs typeface="Arial" panose="020B0604020202020204" pitchFamily="34" charset="0"/>
              </a:rPr>
              <a:t>People of the LGBTQIA+ community </a:t>
            </a:r>
            <a:endParaRPr lang="en-US" altLang="en-US" sz="7000" b="1" dirty="0">
              <a:cs typeface="Arial" panose="020B0604020202020204" pitchFamily="34" charset="0"/>
            </a:endParaRPr>
          </a:p>
          <a:p>
            <a:pPr marL="0" indent="0" eaLnBrk="1" fontAlgn="auto" hangingPunct="1">
              <a:lnSpc>
                <a:spcPct val="120000"/>
              </a:lnSpc>
              <a:spcBef>
                <a:spcPts val="600"/>
              </a:spcBef>
              <a:spcAft>
                <a:spcPts val="0"/>
              </a:spcAft>
              <a:buNone/>
              <a:defRPr/>
            </a:pPr>
            <a:r>
              <a:rPr lang="en-US" altLang="en-US" sz="11200" dirty="0">
                <a:cs typeface="Arial" panose="020B0604020202020204" pitchFamily="34" charset="0"/>
              </a:rPr>
              <a:t>Barriers to health care service access may violate Title VI, the ADA, Section 504 or other OCR legal authorities.</a:t>
            </a:r>
          </a:p>
          <a:p>
            <a:pPr marL="109728" indent="0" eaLnBrk="1" fontAlgn="auto" hangingPunct="1">
              <a:lnSpc>
                <a:spcPct val="90000"/>
              </a:lnSpc>
              <a:spcAft>
                <a:spcPts val="0"/>
              </a:spcAft>
              <a:buNone/>
              <a:defRPr/>
            </a:pPr>
            <a:endParaRPr lang="en-US" altLang="en-US" sz="2800" dirty="0">
              <a:cs typeface="Arial" panose="020B0604020202020204" pitchFamily="34" charset="0"/>
            </a:endParaRPr>
          </a:p>
        </p:txBody>
      </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60504" y="275772"/>
            <a:ext cx="11438965" cy="842682"/>
          </a:xfrm>
        </p:spPr>
        <p:txBody>
          <a:bodyPr anchor="t">
            <a:noAutofit/>
          </a:bodyPr>
          <a:lstStyle/>
          <a:p>
            <a:r>
              <a:rPr lang="en-US" sz="4400" dirty="0">
                <a:cs typeface="Arial" panose="020B0604020202020204" pitchFamily="34" charset="0"/>
              </a:rPr>
              <a:t>Health Disparities and Civil Rights</a:t>
            </a:r>
          </a:p>
        </p:txBody>
      </p:sp>
      <p:sp>
        <p:nvSpPr>
          <p:cNvPr id="2" name="Content Placeholder 1"/>
          <p:cNvSpPr>
            <a:spLocks noGrp="1"/>
          </p:cNvSpPr>
          <p:nvPr>
            <p:ph idx="1"/>
          </p:nvPr>
        </p:nvSpPr>
        <p:spPr>
          <a:xfrm>
            <a:off x="717176" y="1393371"/>
            <a:ext cx="9907281" cy="4613921"/>
          </a:xfrm>
        </p:spPr>
        <p:txBody>
          <a:bodyPr>
            <a:noAutofit/>
          </a:bodyPr>
          <a:lstStyle/>
          <a:p>
            <a:pPr marL="508000" indent="-508000">
              <a:spcAft>
                <a:spcPts val="1800"/>
              </a:spcAft>
            </a:pPr>
            <a:r>
              <a:rPr lang="en-US" sz="3400" dirty="0">
                <a:cs typeface="Arial" panose="020B0604020202020204" pitchFamily="34" charset="0"/>
              </a:rPr>
              <a:t>Researchers have found that some populations are disproportionately affected by barriers which prevent or decrease access to healthcare services.</a:t>
            </a:r>
          </a:p>
          <a:p>
            <a:pPr marL="465138" indent="-465138"/>
            <a:r>
              <a:rPr lang="en-US" sz="3400" dirty="0">
                <a:cs typeface="Arial" panose="020B0604020202020204" pitchFamily="34" charset="0"/>
              </a:rPr>
              <a:t>There are also measurable differences in the use of healthcare services and the quality of healthcare services received among various population groups.</a:t>
            </a:r>
          </a:p>
        </p:txBody>
      </p:sp>
    </p:spTree>
    <p:extLst>
      <p:ext uri="{BB962C8B-B14F-4D97-AF65-F5344CB8AC3E}">
        <p14:creationId xmlns:p14="http://schemas.microsoft.com/office/powerpoint/2010/main" val="19615644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1744" y="-119529"/>
            <a:ext cx="11815482" cy="1294726"/>
          </a:xfrm>
        </p:spPr>
        <p:txBody>
          <a:bodyPr anchor="t">
            <a:noAutofit/>
          </a:bodyPr>
          <a:lstStyle/>
          <a:p>
            <a:r>
              <a:rPr lang="en-US" sz="4200" dirty="0">
                <a:cs typeface="Arial" panose="020B0604020202020204" pitchFamily="34" charset="0"/>
              </a:rPr>
              <a:t>Discrimination that May Result in </a:t>
            </a:r>
            <a:br>
              <a:rPr lang="en-US" sz="4200" dirty="0">
                <a:cs typeface="Arial" panose="020B0604020202020204" pitchFamily="34" charset="0"/>
              </a:rPr>
            </a:br>
            <a:r>
              <a:rPr lang="en-US" sz="4200" dirty="0">
                <a:cs typeface="Arial" panose="020B0604020202020204" pitchFamily="34" charset="0"/>
              </a:rPr>
              <a:t>Health Disparities</a:t>
            </a:r>
          </a:p>
        </p:txBody>
      </p:sp>
      <p:sp>
        <p:nvSpPr>
          <p:cNvPr id="2" name="Content Placeholder 1"/>
          <p:cNvSpPr>
            <a:spLocks noGrp="1"/>
          </p:cNvSpPr>
          <p:nvPr>
            <p:ph idx="1"/>
          </p:nvPr>
        </p:nvSpPr>
        <p:spPr>
          <a:xfrm>
            <a:off x="806824" y="1752601"/>
            <a:ext cx="10253062" cy="3632199"/>
          </a:xfrm>
        </p:spPr>
        <p:txBody>
          <a:bodyPr>
            <a:normAutofit lnSpcReduction="10000"/>
          </a:bodyPr>
          <a:lstStyle/>
          <a:p>
            <a:pPr>
              <a:spcBef>
                <a:spcPts val="600"/>
              </a:spcBef>
              <a:spcAft>
                <a:spcPts val="600"/>
              </a:spcAft>
              <a:buSzPct val="80000"/>
            </a:pPr>
            <a:r>
              <a:rPr lang="en-US" altLang="en-US" sz="3400" dirty="0">
                <a:cs typeface="Arial" panose="020B0604020202020204" pitchFamily="34" charset="0"/>
              </a:rPr>
              <a:t>Unequal access to health care services</a:t>
            </a:r>
          </a:p>
          <a:p>
            <a:pPr>
              <a:spcBef>
                <a:spcPts val="600"/>
              </a:spcBef>
              <a:spcAft>
                <a:spcPts val="600"/>
              </a:spcAft>
              <a:buSzPct val="80000"/>
            </a:pPr>
            <a:r>
              <a:rPr lang="en-US" altLang="en-US" sz="3400" dirty="0">
                <a:cs typeface="Arial" panose="020B0604020202020204" pitchFamily="34" charset="0"/>
              </a:rPr>
              <a:t>Unequal access to clinical trials</a:t>
            </a:r>
          </a:p>
          <a:p>
            <a:pPr>
              <a:spcBef>
                <a:spcPts val="600"/>
              </a:spcBef>
              <a:spcAft>
                <a:spcPts val="600"/>
              </a:spcAft>
              <a:buSzPct val="80000"/>
            </a:pPr>
            <a:r>
              <a:rPr lang="en-US" altLang="en-US" sz="3400" dirty="0">
                <a:cs typeface="Arial" panose="020B0604020202020204" pitchFamily="34" charset="0"/>
              </a:rPr>
              <a:t>Institutionalized forms of discrimination</a:t>
            </a:r>
          </a:p>
          <a:p>
            <a:pPr>
              <a:spcBef>
                <a:spcPts val="600"/>
              </a:spcBef>
              <a:spcAft>
                <a:spcPts val="600"/>
              </a:spcAft>
              <a:buSzPct val="80000"/>
            </a:pPr>
            <a:r>
              <a:rPr lang="en-US" altLang="en-US" sz="3400" dirty="0">
                <a:cs typeface="Arial" panose="020B0604020202020204" pitchFamily="34" charset="0"/>
              </a:rPr>
              <a:t>Facially-neutral policies that result in an adverse impact on certain groups</a:t>
            </a:r>
          </a:p>
          <a:p>
            <a:pPr>
              <a:spcBef>
                <a:spcPts val="600"/>
              </a:spcBef>
              <a:spcAft>
                <a:spcPts val="600"/>
              </a:spcAft>
              <a:buSzPct val="80000"/>
            </a:pPr>
            <a:r>
              <a:rPr lang="en-US" altLang="en-US" sz="3400" dirty="0">
                <a:cs typeface="Arial" panose="020B0604020202020204" pitchFamily="34" charset="0"/>
              </a:rPr>
              <a:t>Differential treatment and bias</a:t>
            </a:r>
          </a:p>
          <a:p>
            <a:pPr marL="109728"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10360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HHS OCR_Presentation Template_September 2019">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39878A7DC3234E8458710E85AF48B5" ma:contentTypeVersion="8" ma:contentTypeDescription="Create a new document." ma:contentTypeScope="" ma:versionID="c0d03e6de1e1256190df4a52efd8571e">
  <xsd:schema xmlns:xsd="http://www.w3.org/2001/XMLSchema" xmlns:xs="http://www.w3.org/2001/XMLSchema" xmlns:p="http://schemas.microsoft.com/office/2006/metadata/properties" xmlns:ns3="ab34640c-b230-4aea-83bd-19c0811e10f6" targetNamespace="http://schemas.microsoft.com/office/2006/metadata/properties" ma:root="true" ma:fieldsID="a697995b71e1929637df2bb83085ae9d" ns3:_="">
    <xsd:import namespace="ab34640c-b230-4aea-83bd-19c0811e10f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34640c-b230-4aea-83bd-19c0811e10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6272126-3988-4CB1-9980-63A725B5F9FC}">
  <ds:schemaRefs>
    <ds:schemaRef ds:uri="http://schemas.microsoft.com/sharepoint/v3/contenttype/forms"/>
  </ds:schemaRefs>
</ds:datastoreItem>
</file>

<file path=customXml/itemProps2.xml><?xml version="1.0" encoding="utf-8"?>
<ds:datastoreItem xmlns:ds="http://schemas.openxmlformats.org/officeDocument/2006/customXml" ds:itemID="{D70B5D53-E0AC-482B-A0FC-8AFA7200F2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34640c-b230-4aea-83bd-19c0811e10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2C3DDA-E0EF-4623-A9FA-7CE50295EB48}">
  <ds:schemaRefs>
    <ds:schemaRef ds:uri="http://schemas.microsoft.com/office/2006/metadata/properties"/>
    <ds:schemaRef ds:uri="http://schemas.openxmlformats.org/package/2006/metadata/core-properties"/>
    <ds:schemaRef ds:uri="http://purl.org/dc/terms/"/>
    <ds:schemaRef ds:uri="http://schemas.microsoft.com/office/2006/documentManagement/types"/>
    <ds:schemaRef ds:uri="http://purl.org/dc/dcmitype/"/>
    <ds:schemaRef ds:uri="http://purl.org/dc/elements/1.1/"/>
    <ds:schemaRef ds:uri="http://schemas.microsoft.com/office/infopath/2007/PartnerControls"/>
    <ds:schemaRef ds:uri="ab34640c-b230-4aea-83bd-19c0811e10f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2553</Words>
  <Application>Microsoft Office PowerPoint</Application>
  <PresentationFormat>Widescreen</PresentationFormat>
  <Paragraphs>241</Paragraphs>
  <Slides>39</Slides>
  <Notes>18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39</vt:i4>
      </vt:variant>
    </vt:vector>
  </HeadingPairs>
  <TitlesOfParts>
    <vt:vector size="52" baseType="lpstr">
      <vt:lpstr>ＭＳ Ｐゴシック</vt:lpstr>
      <vt:lpstr>宋体</vt:lpstr>
      <vt:lpstr>Arial</vt:lpstr>
      <vt:lpstr>Calibri</vt:lpstr>
      <vt:lpstr>Calibri Light</vt:lpstr>
      <vt:lpstr>Courier New</vt:lpstr>
      <vt:lpstr>Franklin Gothic Book</vt:lpstr>
      <vt:lpstr>Franklin Gothic Heavy</vt:lpstr>
      <vt:lpstr>Lucida Sans Unicode</vt:lpstr>
      <vt:lpstr>Palatino</vt:lpstr>
      <vt:lpstr>Wingdings</vt:lpstr>
      <vt:lpstr>HHS OCR_Presentation Template_September 2019</vt:lpstr>
      <vt:lpstr>Custom Design</vt:lpstr>
      <vt:lpstr>DISABILITY ACCESSIBILITY IN HEALTH CARE, WHAT’S NEW? </vt:lpstr>
      <vt:lpstr>What Is the Office for Civil Rights (OCR)?</vt:lpstr>
      <vt:lpstr>Enforcement and Compliance Activities </vt:lpstr>
      <vt:lpstr>Major Laws Enforced By OCR</vt:lpstr>
      <vt:lpstr>Disability Rights Laws Enforced by OCR</vt:lpstr>
      <vt:lpstr>The Olmstead Decision  </vt:lpstr>
      <vt:lpstr>Health Disparities &amp; Civil Rights </vt:lpstr>
      <vt:lpstr>Health Disparities and Civil Rights</vt:lpstr>
      <vt:lpstr>Discrimination that May Result in  Health Disparities</vt:lpstr>
      <vt:lpstr>Establishing Civil Rights Jurisdiction</vt:lpstr>
      <vt:lpstr>Jurisdiction over the Entity </vt:lpstr>
      <vt:lpstr>What is Federal Financial Assistance (FFA)?</vt:lpstr>
      <vt:lpstr>Examples of FFA Recipients in the OCR Context</vt:lpstr>
      <vt:lpstr>Filing Complaints </vt:lpstr>
      <vt:lpstr>Complaint Process</vt:lpstr>
      <vt:lpstr>Types of Discrimination</vt:lpstr>
      <vt:lpstr>Conduct Prohibited by FFA Recipients</vt:lpstr>
      <vt:lpstr>Prohibition Against Retaliation </vt:lpstr>
      <vt:lpstr>What Does OCR Investigator Look For?</vt:lpstr>
      <vt:lpstr>What Does OCR Investigator Look For? cont.</vt:lpstr>
      <vt:lpstr>OCR RECENT GUIDANCE &amp; COMPLAINT RESOLUTIONS</vt:lpstr>
      <vt:lpstr>New Resources from OCR on “Long COVID” as a Disability</vt:lpstr>
      <vt:lpstr>New Resources from OCR on “Long COVID” as a Disability – con’t.</vt:lpstr>
      <vt:lpstr>New Resources from OCR on Access to COVID Vaccinations for People with Disabilities</vt:lpstr>
      <vt:lpstr>New Resources from OCR on Access to COVID Vaccinations for People with Disabilities – con’t.</vt:lpstr>
      <vt:lpstr>Resources from OCR on Support Persons for Patients with Disabilities during COVID-19 Pandemic</vt:lpstr>
      <vt:lpstr>Resources from OCR on Support Persons for Patients with Disabilities during COVID-19 Pandemic – con’t.</vt:lpstr>
      <vt:lpstr>Resources from OCR on Crisis Standards of Care</vt:lpstr>
      <vt:lpstr>Resources from OCR on Crisis Standards of Care – con’t.</vt:lpstr>
      <vt:lpstr>New Video Series on Civil Rights Protections for Individuals in Recovery from Opioid Use</vt:lpstr>
      <vt:lpstr>Voluntary Resolution Agreement with Michigan Bariatric Practice regarding HIV Discrimination</vt:lpstr>
      <vt:lpstr>Voluntary Resolution Agreement with Michigan Bariatric Practice regarding HIV Discrimination - con’t.</vt:lpstr>
      <vt:lpstr>OCR Addresses Discrimination Against Parents with Disabilities in Two States</vt:lpstr>
      <vt:lpstr>OCR Addresses Discrimination Against Parents with Disabilities in Two States – con’t.</vt:lpstr>
      <vt:lpstr>Questions &amp; Resources</vt:lpstr>
      <vt:lpstr>Resources</vt:lpstr>
      <vt:lpstr>Resources – con’t.</vt:lpstr>
      <vt:lpstr>Contact Information</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2021-08-16T21:41:39Z</dcterms:created>
  <dcterms:modified xsi:type="dcterms:W3CDTF">2021-08-20T16:00:25Z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0x010100F739878A7DC3234E8458710E85AF48B5</vt:lpwstr>
  </property>
</Properties>
</file>